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79" r:id="rId2"/>
    <p:sldId id="270" r:id="rId3"/>
    <p:sldId id="334" r:id="rId4"/>
    <p:sldId id="335" r:id="rId5"/>
    <p:sldId id="272" r:id="rId6"/>
    <p:sldId id="299" r:id="rId7"/>
    <p:sldId id="298" r:id="rId8"/>
    <p:sldId id="300" r:id="rId9"/>
    <p:sldId id="301" r:id="rId10"/>
    <p:sldId id="281" r:id="rId11"/>
    <p:sldId id="289" r:id="rId12"/>
    <p:sldId id="290" r:id="rId13"/>
    <p:sldId id="330" r:id="rId14"/>
    <p:sldId id="291" r:id="rId15"/>
    <p:sldId id="323" r:id="rId16"/>
    <p:sldId id="324" r:id="rId17"/>
    <p:sldId id="332" r:id="rId18"/>
    <p:sldId id="320" r:id="rId19"/>
    <p:sldId id="325" r:id="rId20"/>
    <p:sldId id="326" r:id="rId21"/>
    <p:sldId id="333" r:id="rId22"/>
    <p:sldId id="321" r:id="rId23"/>
    <p:sldId id="328" r:id="rId24"/>
    <p:sldId id="329" r:id="rId25"/>
    <p:sldId id="280" r:id="rId26"/>
    <p:sldId id="361" r:id="rId27"/>
    <p:sldId id="362" r:id="rId28"/>
    <p:sldId id="282" r:id="rId29"/>
    <p:sldId id="287" r:id="rId30"/>
    <p:sldId id="292" r:id="rId3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defRPr kern="1200" baseline="0">
        <a:solidFill>
          <a:schemeClr val="tx1"/>
        </a:solidFill>
        <a:ea typeface="SimSun"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9pPr>
  </p:defaultTextStyle>
  <p:extLst>
    <p:ext uri="{EFAFB233-063F-42B5-8137-9DF3F51BA10A}">
      <p15:sldGuideLst xmlns:p15="http://schemas.microsoft.com/office/powerpoint/2012/main">
        <p15:guide id="1" orient="horz" pos="2094">
          <p15:clr>
            <a:srgbClr val="A4A3A4"/>
          </p15:clr>
        </p15:guide>
        <p15:guide id="2" pos="2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6600CC"/>
    <a:srgbClr val="990099"/>
    <a:srgbClr val="FF0066"/>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1498" y="53"/>
      </p:cViewPr>
      <p:guideLst>
        <p:guide orient="horz" pos="2094"/>
        <p:guide pos="28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[Book1]Sheet3!$A$3</c:f>
              <c:strCache>
                <c:ptCount val="1"/>
                <c:pt idx="0">
                  <c:v>Vgg 16</c:v>
                </c:pt>
              </c:strCache>
            </c:strRef>
          </c:tx>
          <c:invertIfNegative val="0"/>
          <c:cat>
            <c:multiLvlStrRef>
              <c:f>[Book1]Sheet3!$B$1:$E$2</c:f>
              <c:multiLvlStrCache>
                <c:ptCount val="4"/>
                <c:lvl>
                  <c:pt idx="0">
                    <c:v>Epoch 50 (in %)</c:v>
                  </c:pt>
                  <c:pt idx="1">
                    <c:v>Epoch 120 (in %)</c:v>
                  </c:pt>
                  <c:pt idx="2">
                    <c:v>Epoch 50 (in %)</c:v>
                  </c:pt>
                  <c:pt idx="3">
                    <c:v>Epoch 120(in %)</c:v>
                  </c:pt>
                </c:lvl>
                <c:lvl>
                  <c:pt idx="0">
                    <c:v>ACCURACY</c:v>
                  </c:pt>
                  <c:pt idx="2">
                    <c:v>VALIDATION ERROR</c:v>
                  </c:pt>
                </c:lvl>
              </c:multiLvlStrCache>
            </c:multiLvlStrRef>
          </c:cat>
          <c:val>
            <c:numRef>
              <c:f>[Book1]Sheet3!$B$3:$E$3</c:f>
              <c:numCache>
                <c:formatCode>General</c:formatCode>
                <c:ptCount val="4"/>
                <c:pt idx="0">
                  <c:v>65</c:v>
                </c:pt>
                <c:pt idx="1">
                  <c:v>82</c:v>
                </c:pt>
                <c:pt idx="2">
                  <c:v>73.959999999999994</c:v>
                </c:pt>
                <c:pt idx="3">
                  <c:v>72.569999999999993</c:v>
                </c:pt>
              </c:numCache>
            </c:numRef>
          </c:val>
          <c:extLst>
            <c:ext xmlns:c16="http://schemas.microsoft.com/office/drawing/2014/chart" uri="{C3380CC4-5D6E-409C-BE32-E72D297353CC}">
              <c16:uniqueId val="{00000000-DEF9-4654-81F7-9B612A14BE29}"/>
            </c:ext>
          </c:extLst>
        </c:ser>
        <c:ser>
          <c:idx val="1"/>
          <c:order val="1"/>
          <c:tx>
            <c:strRef>
              <c:f>[Book1]Sheet3!$A$4</c:f>
              <c:strCache>
                <c:ptCount val="1"/>
                <c:pt idx="0">
                  <c:v>Resnet 50</c:v>
                </c:pt>
              </c:strCache>
            </c:strRef>
          </c:tx>
          <c:invertIfNegative val="0"/>
          <c:cat>
            <c:multiLvlStrRef>
              <c:f>[Book1]Sheet3!$B$1:$E$2</c:f>
              <c:multiLvlStrCache>
                <c:ptCount val="4"/>
                <c:lvl>
                  <c:pt idx="0">
                    <c:v>Epoch 50 (in %)</c:v>
                  </c:pt>
                  <c:pt idx="1">
                    <c:v>Epoch 120 (in %)</c:v>
                  </c:pt>
                  <c:pt idx="2">
                    <c:v>Epoch 50 (in %)</c:v>
                  </c:pt>
                  <c:pt idx="3">
                    <c:v>Epoch 120(in %)</c:v>
                  </c:pt>
                </c:lvl>
                <c:lvl>
                  <c:pt idx="0">
                    <c:v>ACCURACY</c:v>
                  </c:pt>
                  <c:pt idx="2">
                    <c:v>VALIDATION ERROR</c:v>
                  </c:pt>
                </c:lvl>
              </c:multiLvlStrCache>
            </c:multiLvlStrRef>
          </c:cat>
          <c:val>
            <c:numRef>
              <c:f>[Book1]Sheet3!$B$4:$E$4</c:f>
              <c:numCache>
                <c:formatCode>General</c:formatCode>
                <c:ptCount val="4"/>
                <c:pt idx="0">
                  <c:v>66</c:v>
                </c:pt>
                <c:pt idx="1">
                  <c:v>80</c:v>
                </c:pt>
                <c:pt idx="2">
                  <c:v>73.75</c:v>
                </c:pt>
                <c:pt idx="3">
                  <c:v>33.159999999999997</c:v>
                </c:pt>
              </c:numCache>
            </c:numRef>
          </c:val>
          <c:extLst>
            <c:ext xmlns:c16="http://schemas.microsoft.com/office/drawing/2014/chart" uri="{C3380CC4-5D6E-409C-BE32-E72D297353CC}">
              <c16:uniqueId val="{00000001-DEF9-4654-81F7-9B612A14BE29}"/>
            </c:ext>
          </c:extLst>
        </c:ser>
        <c:dLbls>
          <c:showLegendKey val="0"/>
          <c:showVal val="0"/>
          <c:showCatName val="0"/>
          <c:showSerName val="0"/>
          <c:showPercent val="0"/>
          <c:showBubbleSize val="0"/>
        </c:dLbls>
        <c:gapWidth val="150"/>
        <c:axId val="231179008"/>
        <c:axId val="231180544"/>
      </c:barChart>
      <c:catAx>
        <c:axId val="231179008"/>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31180544"/>
        <c:crosses val="autoZero"/>
        <c:auto val="1"/>
        <c:lblAlgn val="ctr"/>
        <c:lblOffset val="100"/>
        <c:noMultiLvlLbl val="0"/>
      </c:catAx>
      <c:valAx>
        <c:axId val="231180544"/>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31179008"/>
        <c:crosses val="autoZero"/>
        <c:crossBetween val="between"/>
      </c:valAx>
    </c:plotArea>
    <c:legend>
      <c:legendPos val="r"/>
      <c:overlay val="0"/>
      <c:txPr>
        <a:bodyPr rot="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legend>
    <c:plotVisOnly val="1"/>
    <c:dispBlanksAs val="gap"/>
    <c:showDLblsOverMax val="0"/>
  </c:chart>
  <c:txPr>
    <a:bodyPr/>
    <a:lstStyle/>
    <a:p>
      <a:pPr>
        <a:defRPr lang="en-US"/>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[Book1]Sheet4!$A$3</c:f>
              <c:strCache>
                <c:ptCount val="1"/>
                <c:pt idx="0">
                  <c:v>Vgg 16</c:v>
                </c:pt>
              </c:strCache>
            </c:strRef>
          </c:tx>
          <c:invertIfNegative val="0"/>
          <c:cat>
            <c:multiLvlStrRef>
              <c:f>[Book1]Sheet4!$B$1:$E$2</c:f>
              <c:multiLvlStrCache>
                <c:ptCount val="4"/>
                <c:lvl>
                  <c:pt idx="0">
                    <c:v>Epoch 50 (in %)</c:v>
                  </c:pt>
                  <c:pt idx="1">
                    <c:v>Epoch 120 (in %)</c:v>
                  </c:pt>
                  <c:pt idx="2">
                    <c:v>Epoch 50(in %)</c:v>
                  </c:pt>
                  <c:pt idx="3">
                    <c:v>Epoch 120(in %)</c:v>
                  </c:pt>
                </c:lvl>
                <c:lvl>
                  <c:pt idx="0">
                    <c:v>ACCURACY</c:v>
                  </c:pt>
                  <c:pt idx="2">
                    <c:v>VALIDATION ERROR</c:v>
                  </c:pt>
                </c:lvl>
              </c:multiLvlStrCache>
            </c:multiLvlStrRef>
          </c:cat>
          <c:val>
            <c:numRef>
              <c:f>[Book1]Sheet4!$B$3:$E$3</c:f>
              <c:numCache>
                <c:formatCode>General</c:formatCode>
                <c:ptCount val="4"/>
                <c:pt idx="0">
                  <c:v>95.31</c:v>
                </c:pt>
                <c:pt idx="1">
                  <c:v>95.31</c:v>
                </c:pt>
                <c:pt idx="2">
                  <c:v>20.36</c:v>
                </c:pt>
                <c:pt idx="3">
                  <c:v>21.07</c:v>
                </c:pt>
              </c:numCache>
            </c:numRef>
          </c:val>
          <c:extLst>
            <c:ext xmlns:c16="http://schemas.microsoft.com/office/drawing/2014/chart" uri="{C3380CC4-5D6E-409C-BE32-E72D297353CC}">
              <c16:uniqueId val="{00000000-8B89-47CF-8DE8-1082005D5FBB}"/>
            </c:ext>
          </c:extLst>
        </c:ser>
        <c:ser>
          <c:idx val="1"/>
          <c:order val="1"/>
          <c:tx>
            <c:strRef>
              <c:f>[Book1]Sheet4!$A$4</c:f>
              <c:strCache>
                <c:ptCount val="1"/>
                <c:pt idx="0">
                  <c:v>Resnet 50</c:v>
                </c:pt>
              </c:strCache>
            </c:strRef>
          </c:tx>
          <c:invertIfNegative val="0"/>
          <c:cat>
            <c:multiLvlStrRef>
              <c:f>[Book1]Sheet4!$B$1:$E$2</c:f>
              <c:multiLvlStrCache>
                <c:ptCount val="4"/>
                <c:lvl>
                  <c:pt idx="0">
                    <c:v>Epoch 50 (in %)</c:v>
                  </c:pt>
                  <c:pt idx="1">
                    <c:v>Epoch 120 (in %)</c:v>
                  </c:pt>
                  <c:pt idx="2">
                    <c:v>Epoch 50(in %)</c:v>
                  </c:pt>
                  <c:pt idx="3">
                    <c:v>Epoch 120(in %)</c:v>
                  </c:pt>
                </c:lvl>
                <c:lvl>
                  <c:pt idx="0">
                    <c:v>ACCURACY</c:v>
                  </c:pt>
                  <c:pt idx="2">
                    <c:v>VALIDATION ERROR</c:v>
                  </c:pt>
                </c:lvl>
              </c:multiLvlStrCache>
            </c:multiLvlStrRef>
          </c:cat>
          <c:val>
            <c:numRef>
              <c:f>[Book1]Sheet4!$B$4:$E$4</c:f>
              <c:numCache>
                <c:formatCode>General</c:formatCode>
                <c:ptCount val="4"/>
                <c:pt idx="0">
                  <c:v>93</c:v>
                </c:pt>
                <c:pt idx="1">
                  <c:v>93.75</c:v>
                </c:pt>
                <c:pt idx="2">
                  <c:v>8.81</c:v>
                </c:pt>
                <c:pt idx="3">
                  <c:v>20.41</c:v>
                </c:pt>
              </c:numCache>
            </c:numRef>
          </c:val>
          <c:extLst>
            <c:ext xmlns:c16="http://schemas.microsoft.com/office/drawing/2014/chart" uri="{C3380CC4-5D6E-409C-BE32-E72D297353CC}">
              <c16:uniqueId val="{00000001-8B89-47CF-8DE8-1082005D5FBB}"/>
            </c:ext>
          </c:extLst>
        </c:ser>
        <c:dLbls>
          <c:showLegendKey val="0"/>
          <c:showVal val="0"/>
          <c:showCatName val="0"/>
          <c:showSerName val="0"/>
          <c:showPercent val="0"/>
          <c:showBubbleSize val="0"/>
        </c:dLbls>
        <c:gapWidth val="150"/>
        <c:axId val="173784448"/>
        <c:axId val="173790336"/>
      </c:barChart>
      <c:catAx>
        <c:axId val="173784448"/>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73790336"/>
        <c:crosses val="autoZero"/>
        <c:auto val="1"/>
        <c:lblAlgn val="ctr"/>
        <c:lblOffset val="100"/>
        <c:noMultiLvlLbl val="0"/>
      </c:catAx>
      <c:valAx>
        <c:axId val="173790336"/>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73784448"/>
        <c:crosses val="autoZero"/>
        <c:crossBetween val="between"/>
      </c:valAx>
    </c:plotArea>
    <c:legend>
      <c:legendPos val="r"/>
      <c:overlay val="0"/>
      <c:txPr>
        <a:bodyPr rot="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legend>
    <c:plotVisOnly val="1"/>
    <c:dispBlanksAs val="gap"/>
    <c:showDLblsOverMax val="0"/>
  </c:chart>
  <c:txPr>
    <a:bodyPr/>
    <a:lstStyle/>
    <a:p>
      <a:pPr>
        <a:defRPr lang="en-US"/>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074872469968699E-2"/>
          <c:y val="3.75621890547264E-2"/>
          <c:w val="0.71916666666666695"/>
          <c:h val="0.75740740740740697"/>
        </c:manualLayout>
      </c:layout>
      <c:barChart>
        <c:barDir val="col"/>
        <c:grouping val="clustered"/>
        <c:varyColors val="0"/>
        <c:ser>
          <c:idx val="0"/>
          <c:order val="0"/>
          <c:tx>
            <c:strRef>
              <c:f>[Book1]Sheet1!$A$3</c:f>
              <c:strCache>
                <c:ptCount val="1"/>
                <c:pt idx="0">
                  <c:v>vgg 16</c:v>
                </c:pt>
              </c:strCache>
            </c:strRef>
          </c:tx>
          <c:invertIfNegative val="0"/>
          <c:cat>
            <c:multiLvlStrRef>
              <c:f>[Book1]Sheet1!$B$1:$E$2</c:f>
              <c:multiLvlStrCache>
                <c:ptCount val="4"/>
                <c:lvl>
                  <c:pt idx="0">
                    <c:v>epoch 50 (IN %)</c:v>
                  </c:pt>
                  <c:pt idx="1">
                    <c:v>epoch 120</c:v>
                  </c:pt>
                  <c:pt idx="2">
                    <c:v>epoch 50</c:v>
                  </c:pt>
                  <c:pt idx="3">
                    <c:v>epoch 120</c:v>
                  </c:pt>
                </c:lvl>
                <c:lvl>
                  <c:pt idx="0">
                    <c:v>ACCURACY</c:v>
                  </c:pt>
                  <c:pt idx="2">
                    <c:v>VALIDATION ERROR</c:v>
                  </c:pt>
                </c:lvl>
              </c:multiLvlStrCache>
            </c:multiLvlStrRef>
          </c:cat>
          <c:val>
            <c:numRef>
              <c:f>[Book1]Sheet1!$B$3:$E$3</c:f>
              <c:numCache>
                <c:formatCode>General</c:formatCode>
                <c:ptCount val="4"/>
                <c:pt idx="0">
                  <c:v>98.44</c:v>
                </c:pt>
                <c:pt idx="1">
                  <c:v>98.44</c:v>
                </c:pt>
                <c:pt idx="2">
                  <c:v>18.57</c:v>
                </c:pt>
                <c:pt idx="3">
                  <c:v>3.06</c:v>
                </c:pt>
              </c:numCache>
            </c:numRef>
          </c:val>
          <c:extLst>
            <c:ext xmlns:c16="http://schemas.microsoft.com/office/drawing/2014/chart" uri="{C3380CC4-5D6E-409C-BE32-E72D297353CC}">
              <c16:uniqueId val="{00000000-53F5-4F55-B14A-983F6452F0F3}"/>
            </c:ext>
          </c:extLst>
        </c:ser>
        <c:ser>
          <c:idx val="1"/>
          <c:order val="1"/>
          <c:tx>
            <c:strRef>
              <c:f>[Book1]Sheet1!$A$4</c:f>
              <c:strCache>
                <c:ptCount val="1"/>
                <c:pt idx="0">
                  <c:v>resnet 50</c:v>
                </c:pt>
              </c:strCache>
            </c:strRef>
          </c:tx>
          <c:invertIfNegative val="0"/>
          <c:cat>
            <c:multiLvlStrRef>
              <c:f>[Book1]Sheet1!$B$1:$E$2</c:f>
              <c:multiLvlStrCache>
                <c:ptCount val="4"/>
                <c:lvl>
                  <c:pt idx="0">
                    <c:v>epoch 50 (IN %)</c:v>
                  </c:pt>
                  <c:pt idx="1">
                    <c:v>epoch 120</c:v>
                  </c:pt>
                  <c:pt idx="2">
                    <c:v>epoch 50</c:v>
                  </c:pt>
                  <c:pt idx="3">
                    <c:v>epoch 120</c:v>
                  </c:pt>
                </c:lvl>
                <c:lvl>
                  <c:pt idx="0">
                    <c:v>ACCURACY</c:v>
                  </c:pt>
                  <c:pt idx="2">
                    <c:v>VALIDATION ERROR</c:v>
                  </c:pt>
                </c:lvl>
              </c:multiLvlStrCache>
            </c:multiLvlStrRef>
          </c:cat>
          <c:val>
            <c:numRef>
              <c:f>[Book1]Sheet1!$B$4:$E$4</c:f>
              <c:numCache>
                <c:formatCode>General</c:formatCode>
                <c:ptCount val="4"/>
                <c:pt idx="0">
                  <c:v>96.88</c:v>
                </c:pt>
                <c:pt idx="1">
                  <c:v>98.44</c:v>
                </c:pt>
                <c:pt idx="2">
                  <c:v>19.329999999999998</c:v>
                </c:pt>
                <c:pt idx="3">
                  <c:v>15.5</c:v>
                </c:pt>
              </c:numCache>
            </c:numRef>
          </c:val>
          <c:extLst>
            <c:ext xmlns:c16="http://schemas.microsoft.com/office/drawing/2014/chart" uri="{C3380CC4-5D6E-409C-BE32-E72D297353CC}">
              <c16:uniqueId val="{00000001-53F5-4F55-B14A-983F6452F0F3}"/>
            </c:ext>
          </c:extLst>
        </c:ser>
        <c:dLbls>
          <c:showLegendKey val="0"/>
          <c:showVal val="0"/>
          <c:showCatName val="0"/>
          <c:showSerName val="0"/>
          <c:showPercent val="0"/>
          <c:showBubbleSize val="0"/>
        </c:dLbls>
        <c:gapWidth val="150"/>
        <c:axId val="142746368"/>
        <c:axId val="142748672"/>
      </c:barChart>
      <c:catAx>
        <c:axId val="142746368"/>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42748672"/>
        <c:crosses val="autoZero"/>
        <c:auto val="1"/>
        <c:lblAlgn val="ctr"/>
        <c:lblOffset val="100"/>
        <c:noMultiLvlLbl val="0"/>
      </c:catAx>
      <c:valAx>
        <c:axId val="14274867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42746368"/>
        <c:crosses val="autoZero"/>
        <c:crossBetween val="between"/>
      </c:valAx>
    </c:plotArea>
    <c:legend>
      <c:legendPos val="r"/>
      <c:overlay val="0"/>
      <c:txPr>
        <a:bodyPr rot="0" spcFirstLastPara="0"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legend>
    <c:plotVisOnly val="1"/>
    <c:dispBlanksAs val="gap"/>
    <c:showDLblsOverMax val="0"/>
  </c:chart>
  <c:txPr>
    <a:bodyPr/>
    <a:lstStyle/>
    <a:p>
      <a:pPr>
        <a:defRPr lang="en-US"/>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Header Placeholder 1"/>
          <p:cNvSpPr>
            <a:spLocks noGrp="1"/>
          </p:cNvSpPr>
          <p:nvPr>
            <p:ph type="hdr" sz="quarter"/>
          </p:nvPr>
        </p:nvSpPr>
        <p:spPr>
          <a:xfrm>
            <a:off x="0" y="0"/>
            <a:ext cx="2971800" cy="457200"/>
          </a:xfrm>
          <a:prstGeom prst="rect">
            <a:avLst/>
          </a:prstGeom>
          <a:noFill/>
          <a:ln w="9525">
            <a:noFill/>
          </a:ln>
        </p:spPr>
        <p:txBody>
          <a:bodyPr vert="horz"/>
          <a:lstStyle/>
          <a:p>
            <a:pPr lvl="0" algn="l"/>
            <a:endParaRPr sz="1200">
              <a:ea typeface="SimSun" panose="02010600030101010101" pitchFamily="2" charset="-122"/>
            </a:endParaRPr>
          </a:p>
        </p:txBody>
      </p:sp>
      <p:sp>
        <p:nvSpPr>
          <p:cNvPr id="2051" name="Date Placeholder 2"/>
          <p:cNvSpPr>
            <a:spLocks noGrp="1"/>
          </p:cNvSpPr>
          <p:nvPr>
            <p:ph type="dt" idx="1"/>
          </p:nvPr>
        </p:nvSpPr>
        <p:spPr>
          <a:xfrm>
            <a:off x="3884613" y="0"/>
            <a:ext cx="2971800" cy="457200"/>
          </a:xfrm>
          <a:prstGeom prst="rect">
            <a:avLst/>
          </a:prstGeom>
          <a:noFill/>
          <a:ln w="9525">
            <a:noFill/>
          </a:ln>
        </p:spPr>
        <p:txBody>
          <a:bodyPr vert="horz"/>
          <a:lstStyle/>
          <a:p>
            <a:pPr lvl="0" algn="r"/>
            <a:fld id="{BB962C8B-B14F-4D97-AF65-F5344CB8AC3E}" type="datetime1">
              <a:rPr lang="en-US" altLang="x-none" dirty="0">
                <a:ea typeface="SimSun" panose="02010600030101010101" pitchFamily="2" charset="-122"/>
              </a:rPr>
              <a:t>6/19/2022</a:t>
            </a:fld>
            <a:endParaRPr lang="en-US" altLang="x-none" sz="1200" dirty="0">
              <a:ea typeface="SimSun" panose="02010600030101010101" pitchFamily="2" charset="-122"/>
            </a:endParaRPr>
          </a:p>
        </p:txBody>
      </p:sp>
      <p:sp>
        <p:nvSpPr>
          <p:cNvPr id="2052" name="Slide Image Placeholder 3"/>
          <p:cNvSpPr>
            <a:spLocks noGrp="1" noRot="1" noChangeAspect="1"/>
          </p:cNvSpPr>
          <p:nvPr>
            <p:ph type="sldImg" idx="2"/>
          </p:nvPr>
        </p:nvSpPr>
        <p:spPr>
          <a:xfrm>
            <a:off x="1143000" y="685800"/>
            <a:ext cx="4572000" cy="3429000"/>
          </a:xfrm>
          <a:prstGeom prst="rect">
            <a:avLst/>
          </a:prstGeom>
          <a:noFill/>
          <a:ln w="12700">
            <a:noFill/>
          </a:ln>
        </p:spPr>
      </p:sp>
      <p:sp>
        <p:nvSpPr>
          <p:cNvPr id="2053" name="Notes Placeholder 4"/>
          <p:cNvSpPr>
            <a:spLocks noGrp="1" noRot="1" noChangeAspect="1"/>
          </p:cNvSpPr>
          <p:nvPr/>
        </p:nvSpPr>
        <p:spPr>
          <a:xfrm>
            <a:off x="685800" y="4343400"/>
            <a:ext cx="5486400" cy="4114800"/>
          </a:xfrm>
          <a:prstGeom prst="rect">
            <a:avLst/>
          </a:prstGeom>
          <a:noFill/>
          <a:ln w="12700">
            <a:noFill/>
          </a:ln>
        </p:spPr>
        <p:txBody>
          <a:bodyPr vert="horz" anchor="ctr" anchorCtr="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Footer Placeholder 5"/>
          <p:cNvSpPr>
            <a:spLocks noGrp="1"/>
          </p:cNvSpPr>
          <p:nvPr>
            <p:ph type="ftr" sz="quarter" idx="4"/>
          </p:nvPr>
        </p:nvSpPr>
        <p:spPr>
          <a:xfrm>
            <a:off x="0" y="8685213"/>
            <a:ext cx="2971800" cy="457200"/>
          </a:xfrm>
          <a:prstGeom prst="rect">
            <a:avLst/>
          </a:prstGeom>
          <a:noFill/>
          <a:ln w="9525">
            <a:noFill/>
          </a:ln>
        </p:spPr>
        <p:txBody>
          <a:bodyPr vert="horz" anchor="b" anchorCtr="0"/>
          <a:lstStyle/>
          <a:p>
            <a:pPr lvl="0" algn="l"/>
            <a:endParaRPr sz="1200">
              <a:ea typeface="SimSun" panose="02010600030101010101" pitchFamily="2" charset="-122"/>
            </a:endParaRPr>
          </a:p>
        </p:txBody>
      </p:sp>
      <p:sp>
        <p:nvSpPr>
          <p:cNvPr id="2055" name="Slide Number Placeholder 6"/>
          <p:cNvSpPr>
            <a:spLocks noGrp="1"/>
          </p:cNvSpPr>
          <p:nvPr>
            <p:ph type="sldNum" sz="quarter" idx="5"/>
          </p:nvPr>
        </p:nvSpPr>
        <p:spPr>
          <a:xfrm>
            <a:off x="3884613" y="8685213"/>
            <a:ext cx="2971800" cy="457200"/>
          </a:xfrm>
          <a:prstGeom prst="rect">
            <a:avLst/>
          </a:prstGeom>
          <a:noFill/>
          <a:ln w="9525">
            <a:noFill/>
          </a:ln>
        </p:spPr>
        <p:txBody>
          <a:bodyPr vert="horz" anchor="b" anchorCtr="0"/>
          <a:lstStyle/>
          <a:p>
            <a:pPr lvl="0" algn="r"/>
            <a:fld id="{9A0DB2DC-4C9A-4742-B13C-FB6460FD3503}" type="slidenum">
              <a:rPr lang="en-US" altLang="x-none" dirty="0">
                <a:ea typeface="SimSun" panose="02010600030101010101" pitchFamily="2" charset="-122"/>
              </a:rPr>
              <a:t>‹#›</a:t>
            </a:fld>
            <a:endParaRPr lang="en-US" altLang="x-none" sz="1200" dirty="0">
              <a:ea typeface="SimSun"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5" name="Footer Placeholder 4"/>
          <p:cNvSpPr>
            <a:spLocks noGrp="1"/>
          </p:cNvSpPr>
          <p:nvPr>
            <p:ph type="ftr" sz="quarter" idx="11"/>
          </p:nvPr>
        </p:nvSpPr>
        <p:spPr/>
        <p:txBody>
          <a:bodyPr/>
          <a:lstStyle/>
          <a:p>
            <a:pPr lvl="0"/>
            <a:endParaRPr/>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5" name="Footer Placeholder 4"/>
          <p:cNvSpPr>
            <a:spLocks noGrp="1"/>
          </p:cNvSpPr>
          <p:nvPr>
            <p:ph type="ftr" sz="quarter" idx="11"/>
          </p:nvPr>
        </p:nvSpPr>
        <p:spPr/>
        <p:txBody>
          <a:bodyPr/>
          <a:lstStyle/>
          <a:p>
            <a:pPr lvl="0"/>
            <a:endParaRPr/>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5" name="Footer Placeholder 4"/>
          <p:cNvSpPr>
            <a:spLocks noGrp="1"/>
          </p:cNvSpPr>
          <p:nvPr>
            <p:ph type="ftr" sz="quarter" idx="11"/>
          </p:nvPr>
        </p:nvSpPr>
        <p:spPr/>
        <p:txBody>
          <a:bodyPr/>
          <a:lstStyle/>
          <a:p>
            <a:pPr lvl="0"/>
            <a:endParaRPr/>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5" name="Footer Placeholder 4"/>
          <p:cNvSpPr>
            <a:spLocks noGrp="1"/>
          </p:cNvSpPr>
          <p:nvPr>
            <p:ph type="ftr" sz="quarter" idx="11"/>
          </p:nvPr>
        </p:nvSpPr>
        <p:spPr/>
        <p:txBody>
          <a:bodyPr/>
          <a:lstStyle/>
          <a:p>
            <a:pPr lvl="0"/>
            <a:endParaRPr/>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5" name="Footer Placeholder 4"/>
          <p:cNvSpPr>
            <a:spLocks noGrp="1"/>
          </p:cNvSpPr>
          <p:nvPr>
            <p:ph type="ftr" sz="quarter" idx="11"/>
          </p:nvPr>
        </p:nvSpPr>
        <p:spPr/>
        <p:txBody>
          <a:bodyPr/>
          <a:lstStyle/>
          <a:p>
            <a:pPr lvl="0"/>
            <a:endParaRPr/>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6" name="Footer Placeholder 5"/>
          <p:cNvSpPr>
            <a:spLocks noGrp="1"/>
          </p:cNvSpPr>
          <p:nvPr>
            <p:ph type="ftr" sz="quarter" idx="11"/>
          </p:nvPr>
        </p:nvSpPr>
        <p:spPr/>
        <p:txBody>
          <a:bodyPr/>
          <a:lstStyle/>
          <a:p>
            <a:pPr lvl="0"/>
            <a:endParaRPr/>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8" name="Footer Placeholder 7"/>
          <p:cNvSpPr>
            <a:spLocks noGrp="1"/>
          </p:cNvSpPr>
          <p:nvPr>
            <p:ph type="ftr" sz="quarter" idx="11"/>
          </p:nvPr>
        </p:nvSpPr>
        <p:spPr/>
        <p:txBody>
          <a:bodyPr/>
          <a:lstStyle/>
          <a:p>
            <a:pPr lvl="0"/>
            <a:endParaRPr/>
          </a:p>
        </p:txBody>
      </p:sp>
      <p:sp>
        <p:nvSpPr>
          <p:cNvPr id="9" name="Slide Number Placeholder 8"/>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4" name="Footer Placeholder 3"/>
          <p:cNvSpPr>
            <a:spLocks noGrp="1"/>
          </p:cNvSpPr>
          <p:nvPr>
            <p:ph type="ftr" sz="quarter" idx="11"/>
          </p:nvPr>
        </p:nvSpPr>
        <p:spPr/>
        <p:txBody>
          <a:bodyPr/>
          <a:lstStyle/>
          <a:p>
            <a:pPr lvl="0"/>
            <a:endParaRPr/>
          </a:p>
        </p:txBody>
      </p:sp>
      <p:sp>
        <p:nvSpPr>
          <p:cNvPr id="5" name="Slide Number Placeholder 4"/>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3" name="Footer Placeholder 2"/>
          <p:cNvSpPr>
            <a:spLocks noGrp="1"/>
          </p:cNvSpPr>
          <p:nvPr>
            <p:ph type="ftr" sz="quarter" idx="11"/>
          </p:nvPr>
        </p:nvSpPr>
        <p:spPr/>
        <p:txBody>
          <a:bodyPr/>
          <a:lstStyle/>
          <a:p>
            <a:pPr lvl="0"/>
            <a:endParaRPr/>
          </a:p>
        </p:txBody>
      </p:sp>
      <p:sp>
        <p:nvSpPr>
          <p:cNvPr id="4" name="Slide Number Placeholder 3"/>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6" name="Footer Placeholder 5"/>
          <p:cNvSpPr>
            <a:spLocks noGrp="1"/>
          </p:cNvSpPr>
          <p:nvPr>
            <p:ph type="ftr" sz="quarter" idx="11"/>
          </p:nvPr>
        </p:nvSpPr>
        <p:spPr/>
        <p:txBody>
          <a:bodyPr/>
          <a:lstStyle/>
          <a:p>
            <a:pPr lvl="0"/>
            <a:endParaRPr/>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6" name="Footer Placeholder 5"/>
          <p:cNvSpPr>
            <a:spLocks noGrp="1"/>
          </p:cNvSpPr>
          <p:nvPr>
            <p:ph type="ftr" sz="quarter" idx="11"/>
          </p:nvPr>
        </p:nvSpPr>
        <p:spPr/>
        <p:txBody>
          <a:bodyPr/>
          <a:lstStyle/>
          <a:p>
            <a:pPr lvl="0"/>
            <a:endParaRPr/>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vert="horz" anchor="ctr" anchorCtr="0">
            <a:normAutofit/>
          </a:bodyPr>
          <a:lstStyle/>
          <a:p>
            <a:pPr lvl="0"/>
            <a:r>
              <a:rPr lang="en-US" altLang="zh-CN"/>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vert="horz">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Date Placeholder 3"/>
          <p:cNvSpPr>
            <a:spLocks noGrp="1"/>
          </p:cNvSpPr>
          <p:nvPr>
            <p:ph type="dt" sz="half" idx="2"/>
          </p:nvPr>
        </p:nvSpPr>
        <p:spPr>
          <a:xfrm>
            <a:off x="457200" y="6356350"/>
            <a:ext cx="2133600" cy="365125"/>
          </a:xfrm>
          <a:prstGeom prst="rect">
            <a:avLst/>
          </a:prstGeom>
          <a:noFill/>
          <a:ln w="9525">
            <a:noFill/>
          </a:ln>
        </p:spPr>
        <p:txBody>
          <a:bodyPr vert="horz" anchor="ctr" anchorCtr="0"/>
          <a:lstStyle>
            <a:lvl1pPr algn="l">
              <a:defRPr sz="1200">
                <a:solidFill>
                  <a:srgbClr val="898989"/>
                </a:solidFill>
                <a:ea typeface="SimSun" panose="02010600030101010101" pitchFamily="2" charset="-122"/>
              </a:defRPr>
            </a:lvl1pPr>
          </a:lstStyle>
          <a:p>
            <a:pPr lvl="0"/>
            <a:fld id="{BB962C8B-B14F-4D97-AF65-F5344CB8AC3E}" type="datetime1">
              <a:rPr lang="zh-CN" altLang="en-US" dirty="0"/>
              <a:t>2022/6/19</a:t>
            </a:fld>
            <a:endParaRPr lang="zh-CN" altLang="en-US" dirty="0">
              <a:ea typeface="SimSun" panose="02010600030101010101" pitchFamily="2" charset="-122"/>
            </a:endParaRPr>
          </a:p>
        </p:txBody>
      </p:sp>
      <p:sp>
        <p:nvSpPr>
          <p:cNvPr id="1029" name="Footer Placeholder 4"/>
          <p:cNvSpPr>
            <a:spLocks noGrp="1"/>
          </p:cNvSpPr>
          <p:nvPr>
            <p:ph type="ftr" sz="quarter" idx="3"/>
          </p:nvPr>
        </p:nvSpPr>
        <p:spPr>
          <a:xfrm>
            <a:off x="3124200" y="6356350"/>
            <a:ext cx="2895600" cy="365125"/>
          </a:xfrm>
          <a:prstGeom prst="rect">
            <a:avLst/>
          </a:prstGeom>
          <a:noFill/>
          <a:ln w="9525">
            <a:noFill/>
          </a:ln>
        </p:spPr>
        <p:txBody>
          <a:bodyPr vert="horz" anchor="ctr" anchorCtr="0"/>
          <a:lstStyle>
            <a:lvl1pPr algn="ctr">
              <a:defRPr sz="1200">
                <a:solidFill>
                  <a:srgbClr val="898989"/>
                </a:solidFill>
                <a:ea typeface="SimSun" panose="02010600030101010101" pitchFamily="2" charset="-122"/>
              </a:defRPr>
            </a:lvl1pPr>
          </a:lstStyle>
          <a:p>
            <a:pPr lvl="0"/>
            <a:endParaRPr/>
          </a:p>
        </p:txBody>
      </p:sp>
      <p:sp>
        <p:nvSpPr>
          <p:cNvPr id="1030" name="Slide Number Placeholder 5"/>
          <p:cNvSpPr>
            <a:spLocks noGrp="1"/>
          </p:cNvSpPr>
          <p:nvPr>
            <p:ph type="sldNum" sz="quarter" idx="4"/>
          </p:nvPr>
        </p:nvSpPr>
        <p:spPr>
          <a:xfrm>
            <a:off x="6553200" y="6356350"/>
            <a:ext cx="2133600" cy="365125"/>
          </a:xfrm>
          <a:prstGeom prst="rect">
            <a:avLst/>
          </a:prstGeom>
          <a:noFill/>
          <a:ln w="9525">
            <a:noFill/>
          </a:ln>
        </p:spPr>
        <p:txBody>
          <a:bodyPr vert="horz" anchor="ctr" anchorCtr="0"/>
          <a:lstStyle>
            <a:lvl1pPr algn="r">
              <a:defRPr sz="1200">
                <a:solidFill>
                  <a:srgbClr val="898989"/>
                </a:solidFill>
                <a:ea typeface="SimSun" panose="02010600030101010101" pitchFamily="2" charset="-122"/>
              </a:defRPr>
            </a:lvl1pPr>
          </a:lstStyle>
          <a:p>
            <a:pPr lvl="0"/>
            <a:fld id="{9A0DB2DC-4C9A-4742-B13C-FB6460FD3503}" type="slidenum">
              <a:rPr lang="zh-CN" altLang="en-US" dirty="0"/>
              <a:t>‹#›</a:t>
            </a:fld>
            <a:endParaRPr lang="zh-CN" altLang="en-US" dirty="0">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914400" lvl="0" indent="-914400" algn="ctr" eaLnBrk="1" latinLnBrk="0" hangingPunct="1">
        <a:lnSpc>
          <a:spcPct val="100000"/>
        </a:lnSpc>
        <a:spcBef>
          <a:spcPct val="0"/>
        </a:spcBef>
        <a:buNone/>
        <a:defRPr sz="4400" kern="1200">
          <a:solidFill>
            <a:schemeClr val="tx1"/>
          </a:solidFill>
          <a:latin typeface="+mj-lt"/>
          <a:ea typeface="+mj-ea"/>
          <a:cs typeface="+mj-cs"/>
          <a:sym typeface="Calibri" panose="020F0502020204030204" charset="0"/>
        </a:defRPr>
      </a:lvl1pPr>
    </p:titleStyle>
    <p:bodyStyle>
      <a:lvl1pPr marL="342900" lvl="0" indent="-342900" algn="l" defTabSz="914400" eaLnBrk="1" fontAlgn="base"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B0604020202020204" pitchFamily="34" charset="0"/>
        <a:buChar char="–"/>
        <a:defRPr sz="2800" kern="1200">
          <a:solidFill>
            <a:schemeClr val="tx1"/>
          </a:solidFill>
          <a:latin typeface="Calibri" panose="020F0502020204030204" charset="0"/>
          <a:ea typeface="SimSun" panose="02010600030101010101"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B0604020202020204" pitchFamily="34" charset="0"/>
        <a:buChar char="•"/>
        <a:defRPr sz="2400" kern="1200">
          <a:solidFill>
            <a:schemeClr val="tx1"/>
          </a:solidFill>
          <a:latin typeface="Calibri" panose="020F0502020204030204" charset="0"/>
          <a:ea typeface="SimSun" panose="02010600030101010101"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7" descr="footer.png"/>
          <p:cNvPicPr>
            <a:picLocks noChangeAspect="1"/>
          </p:cNvPicPr>
          <p:nvPr/>
        </p:nvPicPr>
        <p:blipFill>
          <a:blip r:embed="rId2"/>
          <a:stretch>
            <a:fillRect/>
          </a:stretch>
        </p:blipFill>
        <p:spPr>
          <a:xfrm>
            <a:off x="0" y="4876800"/>
            <a:ext cx="9144000" cy="1968500"/>
          </a:xfrm>
          <a:prstGeom prst="rect">
            <a:avLst/>
          </a:prstGeom>
          <a:noFill/>
          <a:ln w="9525">
            <a:noFill/>
          </a:ln>
        </p:spPr>
      </p:pic>
      <p:pic>
        <p:nvPicPr>
          <p:cNvPr id="3075" name="Picture 3" descr="SVCE.png"/>
          <p:cNvPicPr>
            <a:picLocks noChangeAspect="1"/>
          </p:cNvPicPr>
          <p:nvPr/>
        </p:nvPicPr>
        <p:blipFill>
          <a:blip r:embed="rId3" cstate="print"/>
          <a:stretch>
            <a:fillRect/>
          </a:stretch>
        </p:blipFill>
        <p:spPr>
          <a:xfrm>
            <a:off x="2057400" y="63500"/>
            <a:ext cx="2519363" cy="1079500"/>
          </a:xfrm>
          <a:prstGeom prst="rect">
            <a:avLst/>
          </a:prstGeom>
          <a:noFill/>
          <a:ln w="9525">
            <a:noFill/>
          </a:ln>
        </p:spPr>
      </p:pic>
      <p:sp>
        <p:nvSpPr>
          <p:cNvPr id="3076" name="Text Box 3075"/>
          <p:cNvSpPr txBox="1"/>
          <p:nvPr/>
        </p:nvSpPr>
        <p:spPr>
          <a:xfrm>
            <a:off x="609600" y="1981200"/>
            <a:ext cx="7391424" cy="829945"/>
          </a:xfrm>
          <a:prstGeom prst="rect">
            <a:avLst/>
          </a:prstGeom>
          <a:noFill/>
          <a:ln w="9525">
            <a:noFill/>
          </a:ln>
        </p:spPr>
        <p:txBody>
          <a:bodyPr wrap="square">
            <a:spAutoFit/>
          </a:bodyPr>
          <a:lstStyle/>
          <a:p>
            <a:pPr algn="ctr"/>
            <a:r>
              <a:rPr lang="en-GB" altLang="en-US" sz="2400" dirty="0">
                <a:solidFill>
                  <a:srgbClr val="6600CC"/>
                </a:solidFill>
              </a:rPr>
              <a:t>Facial Features Based Human </a:t>
            </a:r>
            <a:r>
              <a:rPr lang="en-GB" altLang="en-US" sz="2400" dirty="0" err="1">
                <a:solidFill>
                  <a:srgbClr val="6600CC"/>
                </a:solidFill>
              </a:rPr>
              <a:t>Age,Gender</a:t>
            </a:r>
            <a:r>
              <a:rPr lang="en-GB" altLang="en-US" sz="2400" dirty="0">
                <a:solidFill>
                  <a:srgbClr val="6600CC"/>
                </a:solidFill>
              </a:rPr>
              <a:t> And Ethnicity  Identification System</a:t>
            </a:r>
            <a:endParaRPr lang="en-GB" altLang="en-US" sz="2400" dirty="0">
              <a:solidFill>
                <a:srgbClr val="6600CC"/>
              </a:solidFill>
              <a:ea typeface="SimSun" panose="02010600030101010101" pitchFamily="2" charset="-122"/>
            </a:endParaRPr>
          </a:p>
        </p:txBody>
      </p:sp>
      <p:graphicFrame>
        <p:nvGraphicFramePr>
          <p:cNvPr id="3077" name="Object 3076"/>
          <p:cNvGraphicFramePr>
            <a:graphicFrameLocks noChangeAspect="1"/>
          </p:cNvGraphicFramePr>
          <p:nvPr/>
        </p:nvGraphicFramePr>
        <p:xfrm>
          <a:off x="4724400" y="152400"/>
          <a:ext cx="2743200" cy="990600"/>
        </p:xfrm>
        <a:graphic>
          <a:graphicData uri="http://schemas.openxmlformats.org/presentationml/2006/ole">
            <mc:AlternateContent xmlns:mc="http://schemas.openxmlformats.org/markup-compatibility/2006">
              <mc:Choice xmlns:v="urn:schemas-microsoft-com:vml" Requires="v">
                <p:oleObj r:id="rId4" imgW="3371850" imgH="1333500" progId="PBrush">
                  <p:embed/>
                </p:oleObj>
              </mc:Choice>
              <mc:Fallback>
                <p:oleObj r:id="rId4" imgW="3371850" imgH="1333500" progId="PBrush">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2400"/>
                        <a:ext cx="274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8" name="Text Box 3077"/>
          <p:cNvSpPr txBox="1"/>
          <p:nvPr/>
        </p:nvSpPr>
        <p:spPr>
          <a:xfrm>
            <a:off x="685800" y="1371600"/>
            <a:ext cx="7831138" cy="368300"/>
          </a:xfrm>
          <a:prstGeom prst="rect">
            <a:avLst/>
          </a:prstGeom>
          <a:noFill/>
          <a:ln w="9525">
            <a:noFill/>
          </a:ln>
        </p:spPr>
        <p:txBody>
          <a:bodyPr vert="horz" wrap="square" anchor="t" anchorCtr="0">
            <a:spAutoFit/>
          </a:bodyPr>
          <a:lstStyle/>
          <a:p>
            <a:pPr algn="ctr"/>
            <a:r>
              <a:rPr lang="en-US" altLang="x-none" b="1" dirty="0">
                <a:solidFill>
                  <a:schemeClr val="accent2"/>
                </a:solidFill>
                <a:ea typeface="SimSun" panose="02010600030101010101" pitchFamily="2" charset="-122"/>
              </a:rPr>
              <a:t>UG PROJECT 2021-22:: </a:t>
            </a:r>
            <a:r>
              <a:rPr lang="en-US" altLang="x-none" b="1" dirty="0">
                <a:solidFill>
                  <a:schemeClr val="accent2"/>
                </a:solidFill>
              </a:rPr>
              <a:t>FINAL VIVA - VOCE</a:t>
            </a:r>
            <a:endParaRPr lang="en-GB" altLang="en-US" b="1" dirty="0">
              <a:solidFill>
                <a:schemeClr val="accent2"/>
              </a:solidFill>
              <a:ea typeface="SimSun" panose="02010600030101010101" pitchFamily="2" charset="-122"/>
            </a:endParaRPr>
          </a:p>
        </p:txBody>
      </p:sp>
      <p:sp>
        <p:nvSpPr>
          <p:cNvPr id="3079" name="Text Box 3078"/>
          <p:cNvSpPr txBox="1"/>
          <p:nvPr/>
        </p:nvSpPr>
        <p:spPr>
          <a:xfrm>
            <a:off x="1752600" y="3048000"/>
            <a:ext cx="5638800" cy="1753235"/>
          </a:xfrm>
          <a:prstGeom prst="rect">
            <a:avLst/>
          </a:prstGeom>
          <a:noFill/>
          <a:ln w="9525" cap="flat" cmpd="sng">
            <a:solidFill>
              <a:srgbClr val="FF0066"/>
            </a:solidFill>
            <a:prstDash val="solid"/>
            <a:bevel/>
            <a:headEnd type="none" w="med" len="med"/>
            <a:tailEnd type="none" w="med" len="med"/>
          </a:ln>
        </p:spPr>
        <p:txBody>
          <a:bodyPr vert="horz" wrap="square" anchor="t" anchorCtr="0">
            <a:spAutoFit/>
          </a:bodyPr>
          <a:lstStyle/>
          <a:p>
            <a:pPr algn="ctr">
              <a:lnSpc>
                <a:spcPct val="150000"/>
              </a:lnSpc>
            </a:pPr>
            <a:r>
              <a:rPr lang="en-US" altLang="x-none" b="1" u="sng" dirty="0">
                <a:solidFill>
                  <a:srgbClr val="000066"/>
                </a:solidFill>
                <a:ea typeface="SimSun" panose="02010600030101010101" pitchFamily="2" charset="-122"/>
              </a:rPr>
              <a:t>Supervisor</a:t>
            </a:r>
          </a:p>
          <a:p>
            <a:pPr algn="ctr">
              <a:lnSpc>
                <a:spcPct val="150000"/>
              </a:lnSpc>
            </a:pPr>
            <a:r>
              <a:rPr lang="en-US" altLang="x-none" dirty="0">
                <a:solidFill>
                  <a:srgbClr val="000066"/>
                </a:solidFill>
                <a:ea typeface="SimSun" panose="02010600030101010101" pitchFamily="2" charset="-122"/>
              </a:rPr>
              <a:t>DR S </a:t>
            </a:r>
            <a:r>
              <a:rPr lang="en-US" altLang="x-none" dirty="0" err="1">
                <a:solidFill>
                  <a:srgbClr val="000066"/>
                </a:solidFill>
                <a:ea typeface="SimSun" panose="02010600030101010101" pitchFamily="2" charset="-122"/>
              </a:rPr>
              <a:t>Veluchamy</a:t>
            </a:r>
            <a:endParaRPr lang="en-US" altLang="x-none" dirty="0">
              <a:solidFill>
                <a:srgbClr val="000066"/>
              </a:solidFill>
              <a:ea typeface="SimSun" panose="02010600030101010101" pitchFamily="2" charset="-122"/>
            </a:endParaRPr>
          </a:p>
          <a:p>
            <a:pPr algn="ctr">
              <a:lnSpc>
                <a:spcPct val="150000"/>
              </a:lnSpc>
            </a:pPr>
            <a:r>
              <a:rPr lang="en-US" altLang="x-none" dirty="0">
                <a:solidFill>
                  <a:srgbClr val="000066"/>
                </a:solidFill>
                <a:ea typeface="SimSun" panose="02010600030101010101" pitchFamily="2" charset="-122"/>
              </a:rPr>
              <a:t>Assistant Professor </a:t>
            </a:r>
          </a:p>
          <a:p>
            <a:pPr algn="ctr">
              <a:lnSpc>
                <a:spcPct val="150000"/>
              </a:lnSpc>
            </a:pPr>
            <a:r>
              <a:rPr lang="en-US" altLang="x-none" dirty="0">
                <a:solidFill>
                  <a:srgbClr val="000066"/>
                </a:solidFill>
                <a:ea typeface="SimSun" panose="02010600030101010101" pitchFamily="2" charset="-122"/>
              </a:rPr>
              <a:t>Department of ECE</a:t>
            </a:r>
            <a:endParaRPr lang="zh-CN" altLang="en-US" dirty="0">
              <a:solidFill>
                <a:srgbClr val="000066"/>
              </a:solidFill>
              <a:ea typeface="SimSun" panose="02010600030101010101" pitchFamily="2" charset="-122"/>
            </a:endParaRPr>
          </a:p>
        </p:txBody>
      </p:sp>
      <p:sp>
        <p:nvSpPr>
          <p:cNvPr id="3080" name="Text Box 3079"/>
          <p:cNvSpPr txBox="1"/>
          <p:nvPr/>
        </p:nvSpPr>
        <p:spPr>
          <a:xfrm>
            <a:off x="228600" y="4800600"/>
            <a:ext cx="4631432" cy="1419860"/>
          </a:xfrm>
          <a:prstGeom prst="rect">
            <a:avLst/>
          </a:prstGeom>
          <a:noFill/>
          <a:ln w="9525">
            <a:noFill/>
          </a:ln>
        </p:spPr>
        <p:txBody>
          <a:bodyPr vert="horz" wrap="square" anchor="t" anchorCtr="0">
            <a:spAutoFit/>
          </a:bodyPr>
          <a:lstStyle/>
          <a:p>
            <a:pPr>
              <a:lnSpc>
                <a:spcPct val="120000"/>
              </a:lnSpc>
            </a:pPr>
            <a:r>
              <a:rPr lang="en-US" altLang="x-none" b="1" u="sng" dirty="0">
                <a:solidFill>
                  <a:srgbClr val="6600CC"/>
                </a:solidFill>
                <a:ea typeface="SimSun" panose="02010600030101010101" pitchFamily="2" charset="-122"/>
              </a:rPr>
              <a:t>Members of students:</a:t>
            </a:r>
          </a:p>
          <a:p>
            <a:pPr>
              <a:lnSpc>
                <a:spcPct val="120000"/>
              </a:lnSpc>
            </a:pPr>
            <a:r>
              <a:rPr lang="en-US" altLang="x-none" dirty="0" err="1">
                <a:solidFill>
                  <a:srgbClr val="6600CC"/>
                </a:solidFill>
                <a:ea typeface="SimSun" panose="02010600030101010101" pitchFamily="2" charset="-122"/>
              </a:rPr>
              <a:t>Shivaganesan</a:t>
            </a:r>
            <a:r>
              <a:rPr lang="en-US" altLang="x-none" dirty="0">
                <a:solidFill>
                  <a:srgbClr val="6600CC"/>
                </a:solidFill>
                <a:ea typeface="SimSun" panose="02010600030101010101" pitchFamily="2" charset="-122"/>
              </a:rPr>
              <a:t> K (Reg. No.: 180701114)</a:t>
            </a:r>
          </a:p>
          <a:p>
            <a:pPr>
              <a:lnSpc>
                <a:spcPct val="120000"/>
              </a:lnSpc>
            </a:pPr>
            <a:r>
              <a:rPr lang="en-US" altLang="x-none" dirty="0" err="1">
                <a:solidFill>
                  <a:srgbClr val="6600CC"/>
                </a:solidFill>
              </a:rPr>
              <a:t>Shruthi</a:t>
            </a:r>
            <a:r>
              <a:rPr lang="en-US" altLang="x-none" dirty="0">
                <a:solidFill>
                  <a:srgbClr val="6600CC"/>
                </a:solidFill>
              </a:rPr>
              <a:t> E</a:t>
            </a:r>
            <a:r>
              <a:rPr lang="en-US" altLang="x-none" dirty="0">
                <a:solidFill>
                  <a:srgbClr val="6600CC"/>
                </a:solidFill>
                <a:ea typeface="SimSun" panose="02010600030101010101" pitchFamily="2" charset="-122"/>
              </a:rPr>
              <a:t> (Reg. No.: </a:t>
            </a:r>
            <a:r>
              <a:rPr lang="en-US" altLang="x-none" dirty="0">
                <a:solidFill>
                  <a:srgbClr val="6600CC"/>
                </a:solidFill>
              </a:rPr>
              <a:t>1807011</a:t>
            </a:r>
            <a:r>
              <a:rPr lang="en-GB" altLang="en-US" dirty="0">
                <a:solidFill>
                  <a:srgbClr val="6600CC"/>
                </a:solidFill>
              </a:rPr>
              <a:t>16</a:t>
            </a:r>
            <a:r>
              <a:rPr lang="en-US" altLang="x-none" dirty="0">
                <a:solidFill>
                  <a:srgbClr val="6600CC"/>
                </a:solidFill>
              </a:rPr>
              <a:t>)</a:t>
            </a:r>
            <a:endParaRPr lang="en-US" altLang="x-none" dirty="0">
              <a:solidFill>
                <a:srgbClr val="6600CC"/>
              </a:solidFill>
              <a:ea typeface="SimSun" panose="02010600030101010101" pitchFamily="2" charset="-122"/>
            </a:endParaRPr>
          </a:p>
          <a:p>
            <a:pPr>
              <a:lnSpc>
                <a:spcPct val="120000"/>
              </a:lnSpc>
            </a:pPr>
            <a:r>
              <a:rPr lang="en-US" altLang="x-none" dirty="0">
                <a:solidFill>
                  <a:srgbClr val="6600CC"/>
                </a:solidFill>
                <a:ea typeface="SimSun" panose="02010600030101010101" pitchFamily="2" charset="-122"/>
              </a:rPr>
              <a:t>Yashwin </a:t>
            </a:r>
            <a:r>
              <a:rPr lang="en-US" altLang="x-none" dirty="0" err="1">
                <a:solidFill>
                  <a:srgbClr val="6600CC"/>
                </a:solidFill>
                <a:ea typeface="SimSun" panose="02010600030101010101" pitchFamily="2" charset="-122"/>
              </a:rPr>
              <a:t>Vasanth</a:t>
            </a:r>
            <a:r>
              <a:rPr lang="en-US" altLang="x-none" dirty="0">
                <a:solidFill>
                  <a:srgbClr val="6600CC"/>
                </a:solidFill>
                <a:ea typeface="SimSun" panose="02010600030101010101" pitchFamily="2" charset="-122"/>
              </a:rPr>
              <a:t> S (Reg. No.: </a:t>
            </a:r>
            <a:r>
              <a:rPr lang="en-US" altLang="x-none" dirty="0">
                <a:solidFill>
                  <a:srgbClr val="6600CC"/>
                </a:solidFill>
              </a:rPr>
              <a:t>180701154)</a:t>
            </a:r>
            <a:endParaRPr lang="en-US" altLang="x-none" dirty="0">
              <a:solidFill>
                <a:srgbClr val="6600CC"/>
              </a:solidFill>
              <a:ea typeface="SimSu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IN" altLang="zh-CN" sz="4000" b="1" kern="1200" dirty="0">
                <a:solidFill>
                  <a:schemeClr val="bg1"/>
                </a:solidFill>
                <a:latin typeface="Calibri" panose="020F0502020204030204" charset="0"/>
                <a:ea typeface="SimSun" panose="02010600030101010101" pitchFamily="2" charset="-122"/>
              </a:rPr>
              <a:t>BLOCK DIAGRAM</a:t>
            </a:r>
            <a:endParaRPr lang="en-US" altLang="zh-CN"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838200"/>
            <a:ext cx="8382000" cy="5287963"/>
          </a:xfrm>
        </p:spPr>
        <p:txBody>
          <a:bodyPr vert="horz">
            <a:normAutofit/>
          </a:bodyPr>
          <a:lstStyle/>
          <a:p>
            <a:pPr marL="685800" lvl="1" indent="-342900" algn="l">
              <a:buFont typeface="Arial" panose="020B0604020202020204" pitchFamily="34" charset="0"/>
              <a:buChar char="•"/>
            </a:pPr>
            <a:endParaRPr lang="en-US" sz="2900" dirty="0"/>
          </a:p>
          <a:p>
            <a:pPr marL="342900" indent="-342900" algn="l" defTabSz="914400">
              <a:buFont typeface="Arial" panose="020B0604020202020204" pitchFamily="34" charset="0"/>
              <a:buChar char="•"/>
            </a:pPr>
            <a:endParaRPr sz="3200" kern="1200">
              <a:latin typeface="Calibri" panose="020F0502020204030204" charset="0"/>
              <a:ea typeface="SimSun" panose="02010600030101010101" pitchFamily="2" charset="-122"/>
              <a:sym typeface="Calibri" panose="020F050202020403020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60" y="838200"/>
            <a:ext cx="9032304" cy="4485736"/>
          </a:xfrm>
          <a:prstGeom prst="rect">
            <a:avLst/>
          </a:prstGeom>
        </p:spPr>
      </p:pic>
      <p:pic>
        <p:nvPicPr>
          <p:cNvPr id="2" name="Picture 1" descr="Photographer_Mr_Yembila_Môssi_Burkina_Faso-scaled"/>
          <p:cNvPicPr>
            <a:picLocks noChangeAspect="1"/>
          </p:cNvPicPr>
          <p:nvPr/>
        </p:nvPicPr>
        <p:blipFill>
          <a:blip r:embed="rId4"/>
          <a:stretch>
            <a:fillRect/>
          </a:stretch>
        </p:blipFill>
        <p:spPr>
          <a:xfrm>
            <a:off x="539115" y="3357245"/>
            <a:ext cx="1089660" cy="1212215"/>
          </a:xfrm>
          <a:prstGeom prst="rect">
            <a:avLst/>
          </a:prstGeom>
        </p:spPr>
      </p:pic>
      <p:pic>
        <p:nvPicPr>
          <p:cNvPr id="3" name="Picture 2" descr="intro ppt"/>
          <p:cNvPicPr>
            <a:picLocks noChangeAspect="1"/>
          </p:cNvPicPr>
          <p:nvPr/>
        </p:nvPicPr>
        <p:blipFill>
          <a:blip r:embed="rId5"/>
          <a:srcRect l="6022" t="5856" r="15082" b="6044"/>
          <a:stretch>
            <a:fillRect/>
          </a:stretch>
        </p:blipFill>
        <p:spPr>
          <a:xfrm>
            <a:off x="2411730" y="3357245"/>
            <a:ext cx="1065530" cy="1212215"/>
          </a:xfrm>
          <a:prstGeom prst="rect">
            <a:avLst/>
          </a:prstGeom>
        </p:spPr>
      </p:pic>
      <p:pic>
        <p:nvPicPr>
          <p:cNvPr id="4" name="Picture 3" descr="intro ppt"/>
          <p:cNvPicPr>
            <a:picLocks noChangeAspect="1"/>
          </p:cNvPicPr>
          <p:nvPr/>
        </p:nvPicPr>
        <p:blipFill>
          <a:blip r:embed="rId5"/>
          <a:stretch>
            <a:fillRect/>
          </a:stretch>
        </p:blipFill>
        <p:spPr>
          <a:xfrm>
            <a:off x="7019925" y="3148965"/>
            <a:ext cx="1974215" cy="2004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dirty="0">
                <a:solidFill>
                  <a:schemeClr val="bg1"/>
                </a:solidFill>
                <a:latin typeface="Calibri" panose="020F0502020204030204" charset="0"/>
                <a:ea typeface="SimSun" panose="02010600030101010101" pitchFamily="2" charset="-122"/>
              </a:rPr>
              <a:t>IMPLEMENTATION ASPECTS</a:t>
            </a:r>
            <a:endParaRPr lang="en-GB" altLang="en-US"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845185"/>
            <a:ext cx="8659495" cy="4854575"/>
          </a:xfrm>
        </p:spPr>
        <p:txBody>
          <a:bodyPr vert="horz">
            <a:noAutofit/>
          </a:bodyPr>
          <a:lstStyle/>
          <a:p>
            <a:pPr algn="l">
              <a:buFont typeface="Wingdings" panose="05000000000000000000" pitchFamily="2" charset="2"/>
              <a:buChar char="Ø"/>
            </a:pPr>
            <a:r>
              <a:rPr lang="en-US" sz="2000" b="1" dirty="0"/>
              <a:t>D</a:t>
            </a:r>
            <a:r>
              <a:rPr lang="en-GB" altLang="en-US" sz="2000" b="1" dirty="0"/>
              <a:t>ETECT FACES</a:t>
            </a:r>
            <a:r>
              <a:rPr lang="en-US" sz="2000" b="1" dirty="0"/>
              <a:t>: </a:t>
            </a:r>
          </a:p>
          <a:p>
            <a:pPr algn="l"/>
            <a:r>
              <a:rPr lang="en-US" sz="2000" dirty="0"/>
              <a:t>               When given a frame/video, the CNN algorithm first </a:t>
            </a:r>
            <a:r>
              <a:rPr lang="en-US" sz="2000" b="1" dirty="0"/>
              <a:t>detects for faces</a:t>
            </a:r>
            <a:r>
              <a:rPr lang="en-US" sz="2000" dirty="0"/>
              <a:t> in each frame</a:t>
            </a:r>
            <a:r>
              <a:rPr lang="en-GB" altLang="en-US" sz="2000" dirty="0"/>
              <a:t>.</a:t>
            </a:r>
            <a:endParaRPr lang="en-US" sz="2000" dirty="0"/>
          </a:p>
          <a:p>
            <a:pPr marL="342900" indent="-342900" algn="l">
              <a:buFont typeface="Wingdings" panose="05000000000000000000" charset="0"/>
              <a:buChar char="Ø"/>
            </a:pPr>
            <a:r>
              <a:rPr lang="en-US" sz="2000" b="1" dirty="0"/>
              <a:t>C</a:t>
            </a:r>
            <a:r>
              <a:rPr lang="en-GB" altLang="en-US" sz="2000" b="1" dirty="0"/>
              <a:t>LASSIFY</a:t>
            </a:r>
            <a:r>
              <a:rPr lang="en-US" sz="2000" b="1" dirty="0"/>
              <a:t> </a:t>
            </a:r>
            <a:r>
              <a:rPr lang="en-GB" altLang="en-US" sz="2000" b="1" dirty="0"/>
              <a:t>INTO</a:t>
            </a:r>
            <a:r>
              <a:rPr lang="en-US" sz="2000" b="1" dirty="0"/>
              <a:t> M</a:t>
            </a:r>
            <a:r>
              <a:rPr lang="en-GB" altLang="en-US" sz="2000" b="1" dirty="0"/>
              <a:t>ALE</a:t>
            </a:r>
            <a:r>
              <a:rPr lang="en-US" sz="2000" b="1" dirty="0"/>
              <a:t>/F</a:t>
            </a:r>
            <a:r>
              <a:rPr lang="en-GB" altLang="en-US" sz="2000" b="1" dirty="0"/>
              <a:t>EMALE</a:t>
            </a:r>
            <a:r>
              <a:rPr lang="en-US" sz="2000" b="1" dirty="0"/>
              <a:t>: </a:t>
            </a:r>
          </a:p>
          <a:p>
            <a:pPr algn="just"/>
            <a:r>
              <a:rPr lang="en-US" sz="2000" dirty="0"/>
              <a:t>                              Once it finds faces in the frame, the features of the faces are extracted, and the </a:t>
            </a:r>
            <a:r>
              <a:rPr lang="en-US" sz="2000" b="1" dirty="0"/>
              <a:t>gender is determined</a:t>
            </a:r>
            <a:r>
              <a:rPr lang="en-GB" altLang="en-US" sz="2000" b="1" dirty="0"/>
              <a:t>.</a:t>
            </a:r>
            <a:endParaRPr lang="en-US" sz="2000" dirty="0"/>
          </a:p>
          <a:p>
            <a:pPr algn="just"/>
            <a:endParaRPr lang="en-US" sz="2000" dirty="0"/>
          </a:p>
          <a:p>
            <a:pPr marL="342900" indent="-342900" algn="just">
              <a:buFont typeface="Arial" panose="020B0604020202020204" pitchFamily="34" charset="0"/>
              <a:buChar char="•"/>
            </a:pPr>
            <a:r>
              <a:rPr lang="en-US" sz="2000" dirty="0"/>
              <a:t>Based on the</a:t>
            </a:r>
            <a:r>
              <a:rPr lang="en-GB" altLang="en-US" sz="2000" dirty="0"/>
              <a:t> </a:t>
            </a:r>
            <a:r>
              <a:rPr lang="en-US" sz="2000" dirty="0"/>
              <a:t>different parts of facial feature extraction, the gender classification via face can be divided</a:t>
            </a:r>
            <a:r>
              <a:rPr lang="en-GB" altLang="en-US" sz="2000" dirty="0"/>
              <a:t> </a:t>
            </a:r>
            <a:r>
              <a:rPr lang="en-US" sz="2000" dirty="0"/>
              <a:t>into </a:t>
            </a:r>
            <a:r>
              <a:rPr lang="en-US" sz="2000" b="1" dirty="0"/>
              <a:t>local feature extraction</a:t>
            </a:r>
            <a:r>
              <a:rPr lang="en-US" sz="2000" dirty="0"/>
              <a:t> and </a:t>
            </a:r>
            <a:r>
              <a:rPr lang="en-US" sz="2000" b="1" dirty="0"/>
              <a:t>global feature extraction</a:t>
            </a:r>
            <a:r>
              <a:rPr lang="en-US" sz="2000" dirty="0"/>
              <a:t> methods.</a:t>
            </a:r>
          </a:p>
          <a:p>
            <a:pPr marL="342900" indent="-342900" algn="just">
              <a:buFont typeface="Arial" panose="020B0604020202020204" pitchFamily="34" charset="0"/>
              <a:buChar char="•"/>
            </a:pPr>
            <a:r>
              <a:rPr lang="en-US" sz="2000" dirty="0"/>
              <a:t>The local feature</a:t>
            </a:r>
            <a:r>
              <a:rPr lang="en-GB" altLang="en-US" sz="2000" dirty="0"/>
              <a:t> </a:t>
            </a:r>
            <a:r>
              <a:rPr lang="en-US" sz="2000" dirty="0"/>
              <a:t>extraction method extracts features from certain facial points like the </a:t>
            </a:r>
            <a:r>
              <a:rPr lang="en-US" sz="2000" b="1" dirty="0"/>
              <a:t>mouth, nose and eyes</a:t>
            </a:r>
            <a:r>
              <a:rPr lang="en-US" sz="2000" dirty="0"/>
              <a:t>, whereas the global features extraction method extracts features from the </a:t>
            </a:r>
            <a:r>
              <a:rPr lang="en-US" sz="2000" b="1" dirty="0"/>
              <a:t>whole face</a:t>
            </a:r>
            <a:r>
              <a:rPr lang="en-GB" altLang="en-US" sz="2000" dirty="0"/>
              <a:t> </a:t>
            </a:r>
            <a:r>
              <a:rPr lang="en-US" sz="2000" dirty="0"/>
              <a:t>instead of extracting features from facial points</a:t>
            </a:r>
            <a:r>
              <a:rPr lang="en-GB" altLang="en-US" sz="2000" dirty="0"/>
              <a:t>.</a:t>
            </a:r>
            <a:endParaRPr lang="en-US" sz="2000" dirty="0"/>
          </a:p>
          <a:p>
            <a:pPr marL="342900" indent="-342900" algn="just"/>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dirty="0">
                <a:solidFill>
                  <a:schemeClr val="bg1"/>
                </a:solidFill>
                <a:latin typeface="Calibri" panose="020F0502020204030204" charset="0"/>
                <a:ea typeface="SimSun" panose="02010600030101010101" pitchFamily="2" charset="-122"/>
              </a:rPr>
              <a:t>IMPLEMENTATION ASPECTS</a:t>
            </a:r>
            <a:endParaRPr lang="en-GB" altLang="en-US"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845185"/>
            <a:ext cx="8382000" cy="4796155"/>
          </a:xfrm>
        </p:spPr>
        <p:txBody>
          <a:bodyPr vert="horz">
            <a:normAutofit/>
          </a:bodyPr>
          <a:lstStyle/>
          <a:p>
            <a:pPr algn="just">
              <a:buFont typeface="Wingdings" panose="05000000000000000000" pitchFamily="2" charset="2"/>
              <a:buChar char="Ø"/>
            </a:pPr>
            <a:endParaRPr lang="en-US" sz="2400" dirty="0"/>
          </a:p>
          <a:p>
            <a:pPr algn="just">
              <a:buFont typeface="Wingdings" panose="05000000000000000000" pitchFamily="2" charset="2"/>
            </a:pPr>
            <a:endParaRPr sz="2400" kern="1200" dirty="0">
              <a:latin typeface="Calibri" panose="020F0502020204030204" charset="0"/>
              <a:ea typeface="SimSun" panose="02010600030101010101" pitchFamily="2" charset="-122"/>
              <a:sym typeface="Calibri" panose="020F0502020204030204" charset="0"/>
            </a:endParaRPr>
          </a:p>
        </p:txBody>
      </p:sp>
      <p:sp>
        <p:nvSpPr>
          <p:cNvPr id="2" name="Rectangle 1"/>
          <p:cNvSpPr/>
          <p:nvPr/>
        </p:nvSpPr>
        <p:spPr>
          <a:xfrm>
            <a:off x="179705" y="756285"/>
            <a:ext cx="8735695" cy="6554470"/>
          </a:xfrm>
          <a:prstGeom prst="rect">
            <a:avLst/>
          </a:prstGeom>
        </p:spPr>
        <p:txBody>
          <a:bodyPr wrap="square">
            <a:spAutoFit/>
          </a:bodyPr>
          <a:lstStyle/>
          <a:p>
            <a:pPr marL="342900" indent="-342900" algn="just">
              <a:buFont typeface="Wingdings" panose="05000000000000000000" pitchFamily="2" charset="2"/>
              <a:buChar char="Ø"/>
            </a:pPr>
            <a:r>
              <a:rPr lang="en-IN" sz="2000" b="1" dirty="0">
                <a:latin typeface="+mj-lt"/>
                <a:cs typeface="+mj-lt"/>
              </a:rPr>
              <a:t>C</a:t>
            </a:r>
            <a:r>
              <a:rPr lang="en-GB" altLang="en-IN" sz="2000" b="1" dirty="0">
                <a:latin typeface="+mj-lt"/>
                <a:cs typeface="+mj-lt"/>
              </a:rPr>
              <a:t>LASSIFY</a:t>
            </a:r>
            <a:r>
              <a:rPr lang="en-IN" sz="2000" b="1" dirty="0">
                <a:latin typeface="+mj-lt"/>
                <a:cs typeface="+mj-lt"/>
              </a:rPr>
              <a:t> </a:t>
            </a:r>
            <a:r>
              <a:rPr lang="en-GB" altLang="en-IN" sz="2000" b="1" dirty="0">
                <a:latin typeface="+mj-lt"/>
                <a:cs typeface="+mj-lt"/>
              </a:rPr>
              <a:t>INTO</a:t>
            </a:r>
            <a:r>
              <a:rPr lang="en-IN" sz="2000" b="1" dirty="0">
                <a:latin typeface="+mj-lt"/>
                <a:cs typeface="+mj-lt"/>
              </a:rPr>
              <a:t> </a:t>
            </a:r>
            <a:r>
              <a:rPr lang="en-GB" altLang="en-IN" sz="2000" b="1" dirty="0">
                <a:latin typeface="+mj-lt"/>
                <a:cs typeface="+mj-lt"/>
              </a:rPr>
              <a:t>ONE</a:t>
            </a:r>
            <a:r>
              <a:rPr lang="en-IN" sz="2000" b="1" dirty="0">
                <a:latin typeface="+mj-lt"/>
                <a:cs typeface="+mj-lt"/>
              </a:rPr>
              <a:t> </a:t>
            </a:r>
            <a:r>
              <a:rPr lang="en-GB" altLang="en-IN" sz="2000" b="1" dirty="0">
                <a:latin typeface="+mj-lt"/>
                <a:cs typeface="+mj-lt"/>
              </a:rPr>
              <a:t>OF</a:t>
            </a:r>
            <a:r>
              <a:rPr lang="en-IN" sz="2000" b="1" dirty="0">
                <a:latin typeface="+mj-lt"/>
                <a:cs typeface="+mj-lt"/>
              </a:rPr>
              <a:t> </a:t>
            </a:r>
            <a:r>
              <a:rPr lang="en-GB" altLang="en-IN" sz="2000" b="1" dirty="0">
                <a:latin typeface="+mj-lt"/>
                <a:cs typeface="+mj-lt"/>
              </a:rPr>
              <a:t>THE</a:t>
            </a:r>
            <a:r>
              <a:rPr lang="en-IN" sz="2000" b="1" dirty="0">
                <a:latin typeface="+mj-lt"/>
                <a:cs typeface="+mj-lt"/>
              </a:rPr>
              <a:t> </a:t>
            </a:r>
            <a:r>
              <a:rPr lang="en-GB" altLang="en-IN" sz="2000" b="1" dirty="0">
                <a:latin typeface="+mj-lt"/>
                <a:cs typeface="+mj-lt"/>
              </a:rPr>
              <a:t>AGE</a:t>
            </a:r>
            <a:r>
              <a:rPr lang="en-IN" sz="2000" b="1" dirty="0">
                <a:latin typeface="+mj-lt"/>
                <a:cs typeface="+mj-lt"/>
              </a:rPr>
              <a:t> </a:t>
            </a:r>
            <a:r>
              <a:rPr lang="en-GB" altLang="en-IN" sz="2000" b="1" dirty="0">
                <a:latin typeface="+mj-lt"/>
                <a:cs typeface="+mj-lt"/>
              </a:rPr>
              <a:t>RANGES</a:t>
            </a:r>
            <a:r>
              <a:rPr lang="en-IN" sz="2000" b="1" dirty="0">
                <a:latin typeface="+mj-lt"/>
                <a:cs typeface="+mj-lt"/>
              </a:rPr>
              <a:t>:</a:t>
            </a:r>
          </a:p>
          <a:p>
            <a:pPr marL="342900" indent="-342900" algn="just">
              <a:buFont typeface="Wingdings" panose="05000000000000000000" pitchFamily="2" charset="2"/>
              <a:buChar char="Ø"/>
            </a:pPr>
            <a:endParaRPr lang="en-IN" sz="2000" b="1" dirty="0">
              <a:latin typeface="+mj-lt"/>
              <a:cs typeface="+mj-lt"/>
            </a:endParaRPr>
          </a:p>
          <a:p>
            <a:pPr algn="just"/>
            <a:r>
              <a:rPr lang="en-IN" sz="2000" dirty="0">
                <a:latin typeface="+mj-lt"/>
                <a:cs typeface="+mj-lt"/>
              </a:rPr>
              <a:t>                 </a:t>
            </a:r>
            <a:r>
              <a:rPr lang="en-GB" altLang="en-IN" sz="2000" dirty="0">
                <a:latin typeface="+mj-lt"/>
                <a:cs typeface="+mj-lt"/>
              </a:rPr>
              <a:t>T</a:t>
            </a:r>
            <a:r>
              <a:rPr lang="en-IN" sz="2000" dirty="0">
                <a:latin typeface="+mj-lt"/>
                <a:cs typeface="+mj-lt"/>
              </a:rPr>
              <a:t>he </a:t>
            </a:r>
            <a:r>
              <a:rPr lang="en-IN" sz="2000" b="1" dirty="0">
                <a:latin typeface="+mj-lt"/>
                <a:cs typeface="+mj-lt"/>
              </a:rPr>
              <a:t>age of the faces</a:t>
            </a:r>
            <a:r>
              <a:rPr lang="en-IN" sz="2000" dirty="0">
                <a:latin typeface="+mj-lt"/>
                <a:cs typeface="+mj-lt"/>
              </a:rPr>
              <a:t> is determined and falls under either of the age ranges for example [(</a:t>
            </a:r>
            <a:r>
              <a:rPr lang="en-GB" altLang="en-IN" sz="2000" dirty="0">
                <a:latin typeface="+mj-lt"/>
                <a:cs typeface="+mj-lt"/>
              </a:rPr>
              <a:t>1</a:t>
            </a:r>
            <a:r>
              <a:rPr lang="en-IN" sz="2000" dirty="0">
                <a:latin typeface="+mj-lt"/>
                <a:cs typeface="+mj-lt"/>
              </a:rPr>
              <a:t>-2), (4-6), (</a:t>
            </a:r>
            <a:r>
              <a:rPr lang="en-GB" altLang="en-IN" sz="2000" dirty="0">
                <a:latin typeface="+mj-lt"/>
                <a:cs typeface="+mj-lt"/>
              </a:rPr>
              <a:t>10</a:t>
            </a:r>
            <a:r>
              <a:rPr lang="en-IN" sz="2000" dirty="0">
                <a:latin typeface="+mj-lt"/>
                <a:cs typeface="+mj-lt"/>
              </a:rPr>
              <a:t>-12), (1</a:t>
            </a:r>
            <a:r>
              <a:rPr lang="en-GB" altLang="en-IN" sz="2000" dirty="0">
                <a:latin typeface="+mj-lt"/>
                <a:cs typeface="+mj-lt"/>
              </a:rPr>
              <a:t>9</a:t>
            </a:r>
            <a:r>
              <a:rPr lang="en-IN" sz="2000" dirty="0">
                <a:latin typeface="+mj-lt"/>
                <a:cs typeface="+mj-lt"/>
              </a:rPr>
              <a:t>-2</a:t>
            </a:r>
            <a:r>
              <a:rPr lang="en-GB" altLang="en-IN" sz="2000" dirty="0">
                <a:latin typeface="+mj-lt"/>
                <a:cs typeface="+mj-lt"/>
              </a:rPr>
              <a:t>1</a:t>
            </a:r>
            <a:r>
              <a:rPr lang="en-IN" sz="2000" dirty="0">
                <a:latin typeface="+mj-lt"/>
                <a:cs typeface="+mj-lt"/>
              </a:rPr>
              <a:t>), (</a:t>
            </a:r>
            <a:r>
              <a:rPr lang="en-GB" altLang="en-IN" sz="2000" dirty="0">
                <a:latin typeface="+mj-lt"/>
                <a:cs typeface="+mj-lt"/>
              </a:rPr>
              <a:t>31</a:t>
            </a:r>
            <a:r>
              <a:rPr lang="en-IN" sz="2000" dirty="0">
                <a:latin typeface="+mj-lt"/>
                <a:cs typeface="+mj-lt"/>
              </a:rPr>
              <a:t>-3</a:t>
            </a:r>
            <a:r>
              <a:rPr lang="en-GB" altLang="en-IN" sz="2000" dirty="0">
                <a:latin typeface="+mj-lt"/>
                <a:cs typeface="+mj-lt"/>
              </a:rPr>
              <a:t>3</a:t>
            </a:r>
            <a:r>
              <a:rPr lang="en-IN" sz="2000" dirty="0">
                <a:latin typeface="+mj-lt"/>
                <a:cs typeface="+mj-lt"/>
              </a:rPr>
              <a:t>), (</a:t>
            </a:r>
            <a:r>
              <a:rPr lang="en-GB" altLang="en-IN" sz="2000" dirty="0">
                <a:latin typeface="+mj-lt"/>
                <a:cs typeface="+mj-lt"/>
              </a:rPr>
              <a:t>40</a:t>
            </a:r>
            <a:r>
              <a:rPr lang="en-IN" sz="2000" dirty="0">
                <a:latin typeface="+mj-lt"/>
                <a:cs typeface="+mj-lt"/>
              </a:rPr>
              <a:t>-4</a:t>
            </a:r>
            <a:r>
              <a:rPr lang="en-GB" altLang="en-IN" sz="2000" dirty="0">
                <a:latin typeface="+mj-lt"/>
                <a:cs typeface="+mj-lt"/>
              </a:rPr>
              <a:t>2</a:t>
            </a:r>
            <a:r>
              <a:rPr lang="en-IN" sz="2000" dirty="0">
                <a:latin typeface="+mj-lt"/>
                <a:cs typeface="+mj-lt"/>
              </a:rPr>
              <a:t>), (</a:t>
            </a:r>
            <a:r>
              <a:rPr lang="en-GB" altLang="en-IN" sz="2000" dirty="0">
                <a:latin typeface="+mj-lt"/>
                <a:cs typeface="+mj-lt"/>
              </a:rPr>
              <a:t>52</a:t>
            </a:r>
            <a:r>
              <a:rPr lang="en-IN" sz="2000" dirty="0">
                <a:latin typeface="+mj-lt"/>
                <a:cs typeface="+mj-lt"/>
              </a:rPr>
              <a:t>-5</a:t>
            </a:r>
            <a:r>
              <a:rPr lang="en-GB" altLang="en-IN" sz="2000" dirty="0">
                <a:latin typeface="+mj-lt"/>
                <a:cs typeface="+mj-lt"/>
              </a:rPr>
              <a:t>4</a:t>
            </a:r>
            <a:r>
              <a:rPr lang="en-IN" sz="2000" dirty="0">
                <a:latin typeface="+mj-lt"/>
                <a:cs typeface="+mj-lt"/>
              </a:rPr>
              <a:t>), </a:t>
            </a:r>
            <a:r>
              <a:rPr lang="en-GB" altLang="en-IN" sz="2000" dirty="0">
                <a:latin typeface="+mj-lt"/>
                <a:cs typeface="+mj-lt"/>
              </a:rPr>
              <a:t>(73-75),</a:t>
            </a:r>
            <a:r>
              <a:rPr lang="en-IN" sz="2000" dirty="0">
                <a:latin typeface="+mj-lt"/>
                <a:cs typeface="+mj-lt"/>
              </a:rPr>
              <a:t>(</a:t>
            </a:r>
            <a:r>
              <a:rPr lang="en-GB" altLang="en-IN" sz="2000" dirty="0">
                <a:latin typeface="+mj-lt"/>
                <a:cs typeface="+mj-lt"/>
              </a:rPr>
              <a:t>97</a:t>
            </a:r>
            <a:r>
              <a:rPr lang="en-IN" sz="2000" dirty="0">
                <a:latin typeface="+mj-lt"/>
                <a:cs typeface="+mj-lt"/>
              </a:rPr>
              <a:t>-</a:t>
            </a:r>
            <a:r>
              <a:rPr lang="en-GB" altLang="en-IN" sz="2000" dirty="0">
                <a:latin typeface="+mj-lt"/>
                <a:cs typeface="+mj-lt"/>
              </a:rPr>
              <a:t>99</a:t>
            </a:r>
            <a:r>
              <a:rPr lang="en-IN" sz="2000" dirty="0">
                <a:latin typeface="+mj-lt"/>
                <a:cs typeface="+mj-lt"/>
              </a:rPr>
              <a:t>)].</a:t>
            </a:r>
          </a:p>
          <a:p>
            <a:pPr algn="just"/>
            <a:endParaRPr lang="en-IN" sz="2000" dirty="0">
              <a:latin typeface="+mj-lt"/>
              <a:cs typeface="+mj-lt"/>
            </a:endParaRPr>
          </a:p>
          <a:p>
            <a:pPr marL="342900" indent="-342900" algn="just">
              <a:buFont typeface="Wingdings" panose="05000000000000000000" pitchFamily="2" charset="2"/>
              <a:buChar char="Ø"/>
            </a:pPr>
            <a:r>
              <a:rPr lang="en-IN" sz="2000" b="1" dirty="0">
                <a:latin typeface="+mj-lt"/>
                <a:cs typeface="+mj-lt"/>
                <a:sym typeface="+mn-ea"/>
              </a:rPr>
              <a:t>C</a:t>
            </a:r>
            <a:r>
              <a:rPr lang="en-GB" altLang="en-IN" sz="2000" b="1" dirty="0">
                <a:latin typeface="+mj-lt"/>
                <a:cs typeface="+mj-lt"/>
                <a:sym typeface="+mn-ea"/>
              </a:rPr>
              <a:t>LASSIFY</a:t>
            </a:r>
            <a:r>
              <a:rPr lang="en-IN" sz="2000" b="1" dirty="0">
                <a:latin typeface="+mj-lt"/>
                <a:cs typeface="+mj-lt"/>
                <a:sym typeface="+mn-ea"/>
              </a:rPr>
              <a:t> </a:t>
            </a:r>
            <a:r>
              <a:rPr lang="en-GB" altLang="en-IN" sz="2000" b="1" dirty="0">
                <a:latin typeface="+mj-lt"/>
                <a:cs typeface="+mj-lt"/>
                <a:sym typeface="+mn-ea"/>
              </a:rPr>
              <a:t>INTO</a:t>
            </a:r>
            <a:r>
              <a:rPr lang="en-IN" sz="2000" b="1" dirty="0">
                <a:latin typeface="+mj-lt"/>
                <a:cs typeface="+mj-lt"/>
                <a:sym typeface="+mn-ea"/>
              </a:rPr>
              <a:t> </a:t>
            </a:r>
            <a:r>
              <a:rPr lang="en-GB" altLang="en-IN" sz="2000" b="1" dirty="0">
                <a:latin typeface="+mj-lt"/>
                <a:cs typeface="+mj-lt"/>
                <a:sym typeface="+mn-ea"/>
              </a:rPr>
              <a:t>ONE</a:t>
            </a:r>
            <a:r>
              <a:rPr lang="en-IN" sz="2000" b="1" dirty="0">
                <a:latin typeface="+mj-lt"/>
                <a:cs typeface="+mj-lt"/>
                <a:sym typeface="+mn-ea"/>
              </a:rPr>
              <a:t> </a:t>
            </a:r>
            <a:r>
              <a:rPr lang="en-GB" altLang="en-IN" sz="2000" b="1" dirty="0">
                <a:latin typeface="+mj-lt"/>
                <a:cs typeface="+mj-lt"/>
                <a:sym typeface="+mn-ea"/>
              </a:rPr>
              <a:t>OF</a:t>
            </a:r>
            <a:r>
              <a:rPr lang="en-IN" sz="2000" b="1" dirty="0">
                <a:latin typeface="+mj-lt"/>
                <a:cs typeface="+mj-lt"/>
                <a:sym typeface="+mn-ea"/>
              </a:rPr>
              <a:t> </a:t>
            </a:r>
            <a:r>
              <a:rPr lang="en-GB" altLang="en-IN" sz="2000" b="1" dirty="0">
                <a:latin typeface="+mj-lt"/>
                <a:cs typeface="+mj-lt"/>
                <a:sym typeface="+mn-ea"/>
              </a:rPr>
              <a:t>THE</a:t>
            </a:r>
            <a:r>
              <a:rPr lang="en-IN" sz="2000" b="1" dirty="0">
                <a:latin typeface="+mj-lt"/>
                <a:cs typeface="+mj-lt"/>
                <a:sym typeface="+mn-ea"/>
              </a:rPr>
              <a:t> </a:t>
            </a:r>
            <a:r>
              <a:rPr lang="en-GB" altLang="en-IN" sz="2000" b="1" dirty="0">
                <a:latin typeface="+mj-lt"/>
                <a:cs typeface="+mj-lt"/>
                <a:sym typeface="+mn-ea"/>
              </a:rPr>
              <a:t>ETHNICITY CLASSES:</a:t>
            </a:r>
            <a:endParaRPr lang="en-IN" sz="2000" b="1" dirty="0">
              <a:latin typeface="+mj-lt"/>
              <a:cs typeface="+mj-lt"/>
            </a:endParaRPr>
          </a:p>
          <a:p>
            <a:pPr marL="342900" indent="-342900" algn="just">
              <a:buFont typeface="Wingdings" panose="05000000000000000000" pitchFamily="2" charset="2"/>
              <a:buChar char="Ø"/>
            </a:pPr>
            <a:endParaRPr lang="en-GB" altLang="en-IN" sz="2000" dirty="0">
              <a:latin typeface="+mj-lt"/>
              <a:cs typeface="+mj-lt"/>
              <a:sym typeface="+mn-ea"/>
            </a:endParaRPr>
          </a:p>
          <a:p>
            <a:pPr algn="just">
              <a:buFont typeface="Wingdings" panose="05000000000000000000" pitchFamily="2" charset="2"/>
              <a:buNone/>
            </a:pPr>
            <a:r>
              <a:rPr lang="en-GB" altLang="en-IN" sz="2000" dirty="0">
                <a:latin typeface="+mj-lt"/>
                <a:cs typeface="+mj-lt"/>
                <a:sym typeface="+mn-ea"/>
              </a:rPr>
              <a:t>                 T</a:t>
            </a:r>
            <a:r>
              <a:rPr lang="en-IN" sz="2000" dirty="0">
                <a:latin typeface="+mj-lt"/>
                <a:cs typeface="+mj-lt"/>
                <a:sym typeface="+mn-ea"/>
              </a:rPr>
              <a:t>he </a:t>
            </a:r>
            <a:r>
              <a:rPr lang="en-IN" sz="2000" b="1" dirty="0">
                <a:latin typeface="+mj-lt"/>
                <a:cs typeface="+mj-lt"/>
                <a:sym typeface="+mn-ea"/>
              </a:rPr>
              <a:t>e</a:t>
            </a:r>
            <a:r>
              <a:rPr lang="en-GB" altLang="en-IN" sz="2000" b="1" dirty="0">
                <a:latin typeface="+mj-lt"/>
                <a:cs typeface="+mj-lt"/>
                <a:sym typeface="+mn-ea"/>
              </a:rPr>
              <a:t>thnicity </a:t>
            </a:r>
            <a:r>
              <a:rPr lang="en-IN" sz="2000" b="1" dirty="0">
                <a:latin typeface="+mj-lt"/>
                <a:cs typeface="+mj-lt"/>
                <a:sym typeface="+mn-ea"/>
              </a:rPr>
              <a:t>of the fac</a:t>
            </a:r>
            <a:r>
              <a:rPr lang="en-GB" altLang="en-IN" sz="2000" b="1" dirty="0">
                <a:latin typeface="+mj-lt"/>
                <a:cs typeface="+mj-lt"/>
                <a:sym typeface="+mn-ea"/>
              </a:rPr>
              <a:t>es</a:t>
            </a:r>
            <a:r>
              <a:rPr lang="en-IN" sz="2000" dirty="0">
                <a:latin typeface="+mj-lt"/>
                <a:cs typeface="+mj-lt"/>
                <a:sym typeface="+mn-ea"/>
              </a:rPr>
              <a:t> is determined and falls under either of the </a:t>
            </a:r>
            <a:r>
              <a:rPr lang="en-GB" altLang="en-IN" sz="2000" dirty="0">
                <a:latin typeface="+mj-lt"/>
                <a:cs typeface="+mj-lt"/>
                <a:sym typeface="+mn-ea"/>
              </a:rPr>
              <a:t>ethnicity classes</a:t>
            </a:r>
            <a:r>
              <a:rPr lang="en-IN" sz="2000" dirty="0">
                <a:latin typeface="+mj-lt"/>
                <a:cs typeface="+mj-lt"/>
                <a:sym typeface="+mn-ea"/>
              </a:rPr>
              <a:t> </a:t>
            </a:r>
            <a:r>
              <a:rPr lang="en-GB" altLang="en-IN" sz="2000" dirty="0">
                <a:latin typeface="+mj-lt"/>
                <a:cs typeface="+mj-lt"/>
                <a:sym typeface="+mn-ea"/>
              </a:rPr>
              <a:t>such as Asian, Black, Indian and White.</a:t>
            </a:r>
            <a:endParaRPr lang="en-IN" sz="2000" dirty="0">
              <a:latin typeface="+mj-lt"/>
              <a:cs typeface="+mj-lt"/>
            </a:endParaRPr>
          </a:p>
          <a:p>
            <a:pPr algn="just"/>
            <a:endParaRPr lang="en-IN" sz="2000" dirty="0">
              <a:latin typeface="+mj-lt"/>
              <a:cs typeface="+mj-lt"/>
            </a:endParaRPr>
          </a:p>
          <a:p>
            <a:pPr algn="just"/>
            <a:endParaRPr lang="en-US" sz="2000" b="1" dirty="0">
              <a:latin typeface="+mj-lt"/>
              <a:cs typeface="+mj-lt"/>
            </a:endParaRPr>
          </a:p>
          <a:p>
            <a:pPr marL="342900" indent="-342900" algn="just">
              <a:buFont typeface="Wingdings" panose="05000000000000000000" pitchFamily="2" charset="2"/>
              <a:buChar char="Ø"/>
            </a:pPr>
            <a:r>
              <a:rPr lang="en-US" sz="2000" b="1" dirty="0">
                <a:latin typeface="+mj-lt"/>
                <a:cs typeface="+mj-lt"/>
              </a:rPr>
              <a:t>P</a:t>
            </a:r>
            <a:r>
              <a:rPr lang="en-GB" altLang="en-US" sz="2000" b="1" dirty="0">
                <a:latin typeface="+mj-lt"/>
                <a:cs typeface="+mj-lt"/>
              </a:rPr>
              <a:t>UT</a:t>
            </a:r>
            <a:r>
              <a:rPr lang="en-US" sz="2000" b="1" dirty="0">
                <a:latin typeface="+mj-lt"/>
                <a:cs typeface="+mj-lt"/>
              </a:rPr>
              <a:t> </a:t>
            </a:r>
            <a:r>
              <a:rPr lang="en-GB" altLang="en-US" sz="2000" b="1" dirty="0">
                <a:latin typeface="+mj-lt"/>
                <a:cs typeface="+mj-lt"/>
              </a:rPr>
              <a:t>THE</a:t>
            </a:r>
            <a:r>
              <a:rPr lang="en-US" sz="2000" b="1" dirty="0">
                <a:latin typeface="+mj-lt"/>
                <a:cs typeface="+mj-lt"/>
              </a:rPr>
              <a:t> </a:t>
            </a:r>
            <a:r>
              <a:rPr lang="en-GB" altLang="en-US" sz="2000" b="1" dirty="0">
                <a:latin typeface="+mj-lt"/>
                <a:cs typeface="+mj-lt"/>
              </a:rPr>
              <a:t>RESULTS</a:t>
            </a:r>
            <a:r>
              <a:rPr lang="en-US" sz="2000" b="1" dirty="0">
                <a:latin typeface="+mj-lt"/>
                <a:cs typeface="+mj-lt"/>
              </a:rPr>
              <a:t> </a:t>
            </a:r>
            <a:r>
              <a:rPr lang="en-GB" altLang="en-US" sz="2000" b="1" dirty="0">
                <a:latin typeface="+mj-lt"/>
                <a:cs typeface="+mj-lt"/>
              </a:rPr>
              <a:t>ON</a:t>
            </a:r>
            <a:r>
              <a:rPr lang="en-US" sz="2000" b="1" dirty="0">
                <a:latin typeface="+mj-lt"/>
                <a:cs typeface="+mj-lt"/>
              </a:rPr>
              <a:t> </a:t>
            </a:r>
            <a:r>
              <a:rPr lang="en-GB" altLang="en-US" sz="2000" b="1" dirty="0">
                <a:latin typeface="+mj-lt"/>
                <a:cs typeface="+mj-lt"/>
              </a:rPr>
              <a:t>THE</a:t>
            </a:r>
            <a:r>
              <a:rPr lang="en-US" sz="2000" b="1" dirty="0">
                <a:latin typeface="+mj-lt"/>
                <a:cs typeface="+mj-lt"/>
              </a:rPr>
              <a:t> </a:t>
            </a:r>
            <a:r>
              <a:rPr lang="en-GB" altLang="en-US" sz="2000" b="1" dirty="0">
                <a:latin typeface="+mj-lt"/>
                <a:cs typeface="+mj-lt"/>
              </a:rPr>
              <a:t>FRAME AND</a:t>
            </a:r>
            <a:r>
              <a:rPr lang="en-US" sz="2000" b="1" dirty="0">
                <a:latin typeface="+mj-lt"/>
                <a:cs typeface="+mj-lt"/>
              </a:rPr>
              <a:t> </a:t>
            </a:r>
            <a:r>
              <a:rPr lang="en-GB" altLang="en-US" sz="2000" b="1" dirty="0">
                <a:latin typeface="+mj-lt"/>
                <a:cs typeface="+mj-lt"/>
              </a:rPr>
              <a:t>DISPLAY</a:t>
            </a:r>
            <a:r>
              <a:rPr lang="en-US" sz="2000" b="1" dirty="0">
                <a:latin typeface="+mj-lt"/>
                <a:cs typeface="+mj-lt"/>
              </a:rPr>
              <a:t> </a:t>
            </a:r>
            <a:r>
              <a:rPr lang="en-GB" altLang="en-US" sz="2000" b="1" dirty="0">
                <a:latin typeface="+mj-lt"/>
                <a:cs typeface="+mj-lt"/>
              </a:rPr>
              <a:t>IT</a:t>
            </a:r>
            <a:r>
              <a:rPr lang="en-US" sz="2000" b="1" dirty="0">
                <a:latin typeface="+mj-lt"/>
                <a:cs typeface="+mj-lt"/>
              </a:rPr>
              <a:t>: </a:t>
            </a:r>
          </a:p>
          <a:p>
            <a:pPr marL="342900" indent="-342900" algn="just">
              <a:buFont typeface="Wingdings" panose="05000000000000000000" pitchFamily="2" charset="2"/>
              <a:buChar char="Ø"/>
            </a:pPr>
            <a:endParaRPr lang="en-US" sz="2000" b="1" dirty="0">
              <a:latin typeface="+mj-lt"/>
              <a:cs typeface="+mj-lt"/>
            </a:endParaRPr>
          </a:p>
          <a:p>
            <a:pPr algn="just"/>
            <a:r>
              <a:rPr lang="en-US" sz="2000" dirty="0">
                <a:latin typeface="+mj-lt"/>
                <a:cs typeface="+mj-lt"/>
              </a:rPr>
              <a:t>                 The result is displayed on the frame containing the age range</a:t>
            </a:r>
            <a:r>
              <a:rPr lang="en-GB" altLang="en-US" sz="2000" dirty="0">
                <a:latin typeface="+mj-lt"/>
                <a:cs typeface="+mj-lt"/>
              </a:rPr>
              <a:t>,</a:t>
            </a:r>
            <a:r>
              <a:rPr lang="en-US" sz="2000" dirty="0">
                <a:latin typeface="+mj-lt"/>
                <a:cs typeface="+mj-lt"/>
              </a:rPr>
              <a:t> gender</a:t>
            </a:r>
            <a:r>
              <a:rPr lang="en-GB" altLang="en-US" sz="2000" dirty="0">
                <a:latin typeface="+mj-lt"/>
                <a:cs typeface="+mj-lt"/>
              </a:rPr>
              <a:t> and ethnicity.</a:t>
            </a:r>
            <a:r>
              <a:rPr lang="en-US" sz="2000" dirty="0">
                <a:latin typeface="+mj-lt"/>
                <a:cs typeface="+mj-lt"/>
              </a:rPr>
              <a:t> The resulting frame consists of the faces with the </a:t>
            </a:r>
            <a:r>
              <a:rPr lang="en-US" sz="2000" b="1" dirty="0">
                <a:latin typeface="+mj-lt"/>
                <a:cs typeface="+mj-lt"/>
              </a:rPr>
              <a:t>estimated age</a:t>
            </a:r>
            <a:r>
              <a:rPr lang="en-GB" altLang="en-US" sz="2000" b="1" dirty="0">
                <a:latin typeface="+mj-lt"/>
                <a:cs typeface="+mj-lt"/>
              </a:rPr>
              <a:t>, gender and ethnicity.</a:t>
            </a:r>
            <a:endParaRPr lang="en-US" sz="2000" dirty="0">
              <a:latin typeface="+mj-lt"/>
              <a:cs typeface="+mj-lt"/>
            </a:endParaRPr>
          </a:p>
          <a:p>
            <a:pPr algn="just"/>
            <a:endParaRPr lang="en-IN" sz="2000" dirty="0">
              <a:latin typeface="+mj-lt"/>
              <a:cs typeface="+mj-lt"/>
            </a:endParaRPr>
          </a:p>
          <a:p>
            <a:pPr algn="just"/>
            <a:endParaRPr lang="en-US" sz="2000" dirty="0">
              <a:latin typeface="+mj-lt"/>
              <a:cs typeface="+mj-lt"/>
            </a:endParaRPr>
          </a:p>
          <a:p>
            <a:pPr algn="just"/>
            <a:endParaRPr lang="en-US" sz="2000" dirty="0">
              <a:latin typeface="+mj-lt"/>
              <a:cs typeface="+mj-lt"/>
            </a:endParaRPr>
          </a:p>
          <a:p>
            <a:pPr algn="just"/>
            <a:endParaRPr lang="en-IN" sz="2000" dirty="0">
              <a:latin typeface="+mj-lt"/>
              <a:cs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AGE DATA SET DESCRIPTION</a:t>
            </a:r>
          </a:p>
        </p:txBody>
      </p:sp>
      <p:graphicFrame>
        <p:nvGraphicFramePr>
          <p:cNvPr id="14" name="Table 13"/>
          <p:cNvGraphicFramePr/>
          <p:nvPr/>
        </p:nvGraphicFramePr>
        <p:xfrm>
          <a:off x="187325" y="1080135"/>
          <a:ext cx="4012565" cy="4686300"/>
        </p:xfrm>
        <a:graphic>
          <a:graphicData uri="http://schemas.openxmlformats.org/drawingml/2006/table">
            <a:tbl>
              <a:tblPr firstRow="1">
                <a:tableStyleId>{91EBBBCC-DAD2-459C-BE2E-F6DE35CF9A28}</a:tableStyleId>
              </a:tblPr>
              <a:tblGrid>
                <a:gridCol w="963295">
                  <a:extLst>
                    <a:ext uri="{9D8B030D-6E8A-4147-A177-3AD203B41FA5}">
                      <a16:colId xmlns:a16="http://schemas.microsoft.com/office/drawing/2014/main" val="20000"/>
                    </a:ext>
                  </a:extLst>
                </a:gridCol>
                <a:gridCol w="1016635">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635">
                  <a:extLst>
                    <a:ext uri="{9D8B030D-6E8A-4147-A177-3AD203B41FA5}">
                      <a16:colId xmlns:a16="http://schemas.microsoft.com/office/drawing/2014/main" val="20003"/>
                    </a:ext>
                  </a:extLst>
                </a:gridCol>
              </a:tblGrid>
              <a:tr h="260350">
                <a:tc>
                  <a:txBody>
                    <a:bodyPr/>
                    <a:lstStyle/>
                    <a:p>
                      <a:pPr>
                        <a:buNone/>
                      </a:pPr>
                      <a:r>
                        <a:rPr lang="en-US" sz="1100"/>
                        <a:t>Age group</a:t>
                      </a:r>
                    </a:p>
                  </a:txBody>
                  <a:tcPr marL="12700" marR="12700" marT="12700" anchor="b"/>
                </a:tc>
                <a:tc>
                  <a:txBody>
                    <a:bodyPr/>
                    <a:lstStyle/>
                    <a:p>
                      <a:pPr>
                        <a:buNone/>
                      </a:pPr>
                      <a:r>
                        <a:rPr lang="en-US" sz="1100"/>
                        <a:t>Train</a:t>
                      </a:r>
                    </a:p>
                  </a:txBody>
                  <a:tcPr marL="12700" marR="12700" marT="12700" anchor="b"/>
                </a:tc>
                <a:tc>
                  <a:txBody>
                    <a:bodyPr/>
                    <a:lstStyle/>
                    <a:p>
                      <a:pPr>
                        <a:buNone/>
                      </a:pPr>
                      <a:r>
                        <a:rPr lang="en-US" sz="1100"/>
                        <a:t>Test</a:t>
                      </a:r>
                    </a:p>
                  </a:txBody>
                  <a:tcPr marL="12700" marR="12700" marT="12700" anchor="b"/>
                </a:tc>
                <a:tc>
                  <a:txBody>
                    <a:bodyPr/>
                    <a:lstStyle/>
                    <a:p>
                      <a:pPr>
                        <a:buNone/>
                      </a:pPr>
                      <a:r>
                        <a:rPr lang="en-US" sz="1100"/>
                        <a:t>Total</a:t>
                      </a:r>
                    </a:p>
                  </a:txBody>
                  <a:tcPr marL="12700" marR="12700" marT="12700" anchor="b"/>
                </a:tc>
                <a:extLst>
                  <a:ext uri="{0D108BD9-81ED-4DB2-BD59-A6C34878D82A}">
                    <a16:rowId xmlns:a16="http://schemas.microsoft.com/office/drawing/2014/main" val="10000"/>
                  </a:ext>
                </a:extLst>
              </a:tr>
              <a:tr h="260350">
                <a:tc>
                  <a:txBody>
                    <a:bodyPr/>
                    <a:lstStyle/>
                    <a:p>
                      <a:pPr>
                        <a:buNone/>
                      </a:pPr>
                      <a:r>
                        <a:rPr lang="en-US" sz="1100"/>
                        <a:t>1--3</a:t>
                      </a:r>
                    </a:p>
                  </a:txBody>
                  <a:tcPr marL="12700" marR="12700" marT="12700" anchor="b"/>
                </a:tc>
                <a:tc>
                  <a:txBody>
                    <a:bodyPr/>
                    <a:lstStyle/>
                    <a:p>
                      <a:pPr algn="r">
                        <a:buNone/>
                      </a:pPr>
                      <a:r>
                        <a:rPr lang="en-US" sz="1100"/>
                        <a:t>1497</a:t>
                      </a:r>
                    </a:p>
                  </a:txBody>
                  <a:tcPr marL="12700" marR="12700" marT="12700" anchor="b"/>
                </a:tc>
                <a:tc>
                  <a:txBody>
                    <a:bodyPr/>
                    <a:lstStyle/>
                    <a:p>
                      <a:pPr algn="r">
                        <a:buNone/>
                      </a:pPr>
                      <a:r>
                        <a:rPr lang="en-US" sz="1100"/>
                        <a:t>374</a:t>
                      </a:r>
                    </a:p>
                  </a:txBody>
                  <a:tcPr marL="12700" marR="12700" marT="12700" anchor="b"/>
                </a:tc>
                <a:tc>
                  <a:txBody>
                    <a:bodyPr/>
                    <a:lstStyle/>
                    <a:p>
                      <a:pPr algn="r">
                        <a:buNone/>
                      </a:pPr>
                      <a:r>
                        <a:rPr lang="en-US" sz="1100"/>
                        <a:t>1871</a:t>
                      </a:r>
                    </a:p>
                  </a:txBody>
                  <a:tcPr marL="12700" marR="12700" marT="12700" anchor="b"/>
                </a:tc>
                <a:extLst>
                  <a:ext uri="{0D108BD9-81ED-4DB2-BD59-A6C34878D82A}">
                    <a16:rowId xmlns:a16="http://schemas.microsoft.com/office/drawing/2014/main" val="10001"/>
                  </a:ext>
                </a:extLst>
              </a:tr>
              <a:tr h="260350">
                <a:tc>
                  <a:txBody>
                    <a:bodyPr/>
                    <a:lstStyle/>
                    <a:p>
                      <a:pPr>
                        <a:buNone/>
                      </a:pPr>
                      <a:r>
                        <a:rPr lang="en-US" sz="1100"/>
                        <a:t>4--6</a:t>
                      </a:r>
                    </a:p>
                  </a:txBody>
                  <a:tcPr marL="12700" marR="12700" marT="12700" anchor="b"/>
                </a:tc>
                <a:tc>
                  <a:txBody>
                    <a:bodyPr/>
                    <a:lstStyle/>
                    <a:p>
                      <a:pPr algn="r">
                        <a:buNone/>
                      </a:pPr>
                      <a:r>
                        <a:rPr lang="en-US" sz="1100"/>
                        <a:t>443</a:t>
                      </a:r>
                    </a:p>
                  </a:txBody>
                  <a:tcPr marL="12700" marR="12700" marT="12700" anchor="b"/>
                </a:tc>
                <a:tc>
                  <a:txBody>
                    <a:bodyPr/>
                    <a:lstStyle/>
                    <a:p>
                      <a:pPr algn="r">
                        <a:buNone/>
                      </a:pPr>
                      <a:r>
                        <a:rPr lang="en-US" sz="1100"/>
                        <a:t>111</a:t>
                      </a:r>
                    </a:p>
                  </a:txBody>
                  <a:tcPr marL="12700" marR="12700" marT="12700" anchor="b"/>
                </a:tc>
                <a:tc>
                  <a:txBody>
                    <a:bodyPr/>
                    <a:lstStyle/>
                    <a:p>
                      <a:pPr algn="r">
                        <a:buNone/>
                      </a:pPr>
                      <a:r>
                        <a:rPr lang="en-US" sz="1100"/>
                        <a:t>554</a:t>
                      </a:r>
                    </a:p>
                  </a:txBody>
                  <a:tcPr marL="12700" marR="12700" marT="12700" anchor="b"/>
                </a:tc>
                <a:extLst>
                  <a:ext uri="{0D108BD9-81ED-4DB2-BD59-A6C34878D82A}">
                    <a16:rowId xmlns:a16="http://schemas.microsoft.com/office/drawing/2014/main" val="10002"/>
                  </a:ext>
                </a:extLst>
              </a:tr>
              <a:tr h="260350">
                <a:tc>
                  <a:txBody>
                    <a:bodyPr/>
                    <a:lstStyle/>
                    <a:p>
                      <a:pPr>
                        <a:buNone/>
                      </a:pPr>
                      <a:r>
                        <a:rPr lang="en-US" sz="1100"/>
                        <a:t>7--9</a:t>
                      </a:r>
                    </a:p>
                  </a:txBody>
                  <a:tcPr marL="12700" marR="12700" marT="12700" anchor="b"/>
                </a:tc>
                <a:tc>
                  <a:txBody>
                    <a:bodyPr/>
                    <a:lstStyle/>
                    <a:p>
                      <a:pPr algn="r">
                        <a:buNone/>
                      </a:pPr>
                      <a:r>
                        <a:rPr lang="en-US" sz="1100"/>
                        <a:t>417</a:t>
                      </a:r>
                    </a:p>
                  </a:txBody>
                  <a:tcPr marL="12700" marR="12700" marT="12700" anchor="b"/>
                </a:tc>
                <a:tc>
                  <a:txBody>
                    <a:bodyPr/>
                    <a:lstStyle/>
                    <a:p>
                      <a:pPr algn="r">
                        <a:buNone/>
                      </a:pPr>
                      <a:r>
                        <a:rPr lang="en-US" sz="1100"/>
                        <a:t>104</a:t>
                      </a:r>
                    </a:p>
                  </a:txBody>
                  <a:tcPr marL="12700" marR="12700" marT="12700" anchor="b"/>
                </a:tc>
                <a:tc>
                  <a:txBody>
                    <a:bodyPr/>
                    <a:lstStyle/>
                    <a:p>
                      <a:pPr algn="r">
                        <a:buNone/>
                      </a:pPr>
                      <a:r>
                        <a:rPr lang="en-US" sz="1100"/>
                        <a:t>521</a:t>
                      </a:r>
                    </a:p>
                  </a:txBody>
                  <a:tcPr marL="12700" marR="12700" marT="12700" anchor="b"/>
                </a:tc>
                <a:extLst>
                  <a:ext uri="{0D108BD9-81ED-4DB2-BD59-A6C34878D82A}">
                    <a16:rowId xmlns:a16="http://schemas.microsoft.com/office/drawing/2014/main" val="10003"/>
                  </a:ext>
                </a:extLst>
              </a:tr>
              <a:tr h="260350">
                <a:tc>
                  <a:txBody>
                    <a:bodyPr/>
                    <a:lstStyle/>
                    <a:p>
                      <a:pPr>
                        <a:buNone/>
                      </a:pPr>
                      <a:r>
                        <a:rPr lang="en-US" sz="1100"/>
                        <a:t>10--12</a:t>
                      </a:r>
                    </a:p>
                  </a:txBody>
                  <a:tcPr marL="12700" marR="12700" marT="12700" anchor="b"/>
                </a:tc>
                <a:tc>
                  <a:txBody>
                    <a:bodyPr/>
                    <a:lstStyle/>
                    <a:p>
                      <a:pPr algn="r">
                        <a:buNone/>
                      </a:pPr>
                      <a:r>
                        <a:rPr lang="en-US" sz="1100"/>
                        <a:t>247</a:t>
                      </a:r>
                    </a:p>
                  </a:txBody>
                  <a:tcPr marL="12700" marR="12700" marT="12700" anchor="b"/>
                </a:tc>
                <a:tc>
                  <a:txBody>
                    <a:bodyPr/>
                    <a:lstStyle/>
                    <a:p>
                      <a:pPr algn="r">
                        <a:buNone/>
                      </a:pPr>
                      <a:r>
                        <a:rPr lang="en-US" sz="1100"/>
                        <a:t>62</a:t>
                      </a:r>
                    </a:p>
                  </a:txBody>
                  <a:tcPr marL="12700" marR="12700" marT="12700" anchor="b"/>
                </a:tc>
                <a:tc>
                  <a:txBody>
                    <a:bodyPr/>
                    <a:lstStyle/>
                    <a:p>
                      <a:pPr algn="r">
                        <a:buNone/>
                      </a:pPr>
                      <a:r>
                        <a:rPr lang="en-US" sz="1100"/>
                        <a:t>309</a:t>
                      </a:r>
                    </a:p>
                  </a:txBody>
                  <a:tcPr marL="12700" marR="12700" marT="12700" anchor="b"/>
                </a:tc>
                <a:extLst>
                  <a:ext uri="{0D108BD9-81ED-4DB2-BD59-A6C34878D82A}">
                    <a16:rowId xmlns:a16="http://schemas.microsoft.com/office/drawing/2014/main" val="10004"/>
                  </a:ext>
                </a:extLst>
              </a:tr>
              <a:tr h="260350">
                <a:tc>
                  <a:txBody>
                    <a:bodyPr/>
                    <a:lstStyle/>
                    <a:p>
                      <a:pPr>
                        <a:buNone/>
                      </a:pPr>
                      <a:r>
                        <a:rPr lang="en-US" sz="1100"/>
                        <a:t>13--15</a:t>
                      </a:r>
                    </a:p>
                  </a:txBody>
                  <a:tcPr marL="12700" marR="12700" marT="12700" anchor="b"/>
                </a:tc>
                <a:tc>
                  <a:txBody>
                    <a:bodyPr/>
                    <a:lstStyle/>
                    <a:p>
                      <a:pPr algn="r">
                        <a:buNone/>
                      </a:pPr>
                      <a:r>
                        <a:rPr lang="en-US" sz="1100"/>
                        <a:t>248</a:t>
                      </a:r>
                    </a:p>
                  </a:txBody>
                  <a:tcPr marL="12700" marR="12700" marT="12700" anchor="b"/>
                </a:tc>
                <a:tc>
                  <a:txBody>
                    <a:bodyPr/>
                    <a:lstStyle/>
                    <a:p>
                      <a:pPr algn="r">
                        <a:buNone/>
                      </a:pPr>
                      <a:r>
                        <a:rPr lang="en-US" sz="1100"/>
                        <a:t>62</a:t>
                      </a:r>
                    </a:p>
                  </a:txBody>
                  <a:tcPr marL="12700" marR="12700" marT="12700" anchor="b"/>
                </a:tc>
                <a:tc>
                  <a:txBody>
                    <a:bodyPr/>
                    <a:lstStyle/>
                    <a:p>
                      <a:pPr algn="r">
                        <a:buNone/>
                      </a:pPr>
                      <a:r>
                        <a:rPr lang="en-US" sz="1100"/>
                        <a:t>310</a:t>
                      </a:r>
                    </a:p>
                  </a:txBody>
                  <a:tcPr marL="12700" marR="12700" marT="12700" anchor="b"/>
                </a:tc>
                <a:extLst>
                  <a:ext uri="{0D108BD9-81ED-4DB2-BD59-A6C34878D82A}">
                    <a16:rowId xmlns:a16="http://schemas.microsoft.com/office/drawing/2014/main" val="10005"/>
                  </a:ext>
                </a:extLst>
              </a:tr>
              <a:tr h="260350">
                <a:tc>
                  <a:txBody>
                    <a:bodyPr/>
                    <a:lstStyle/>
                    <a:p>
                      <a:pPr>
                        <a:buNone/>
                      </a:pPr>
                      <a:r>
                        <a:rPr lang="en-US" sz="1100"/>
                        <a:t>16--18</a:t>
                      </a:r>
                    </a:p>
                  </a:txBody>
                  <a:tcPr marL="12700" marR="12700" marT="12700" anchor="b"/>
                </a:tc>
                <a:tc>
                  <a:txBody>
                    <a:bodyPr/>
                    <a:lstStyle/>
                    <a:p>
                      <a:pPr algn="r">
                        <a:buNone/>
                      </a:pPr>
                      <a:r>
                        <a:rPr lang="en-US" sz="1100"/>
                        <a:t>397</a:t>
                      </a:r>
                    </a:p>
                  </a:txBody>
                  <a:tcPr marL="12700" marR="12700" marT="12700" anchor="b"/>
                </a:tc>
                <a:tc>
                  <a:txBody>
                    <a:bodyPr/>
                    <a:lstStyle/>
                    <a:p>
                      <a:pPr algn="r">
                        <a:buNone/>
                      </a:pPr>
                      <a:r>
                        <a:rPr lang="en-US" sz="1100"/>
                        <a:t>99</a:t>
                      </a:r>
                    </a:p>
                  </a:txBody>
                  <a:tcPr marL="12700" marR="12700" marT="12700" anchor="b"/>
                </a:tc>
                <a:tc>
                  <a:txBody>
                    <a:bodyPr/>
                    <a:lstStyle/>
                    <a:p>
                      <a:pPr algn="r">
                        <a:buNone/>
                      </a:pPr>
                      <a:r>
                        <a:rPr lang="en-US" sz="1100"/>
                        <a:t>496</a:t>
                      </a:r>
                    </a:p>
                  </a:txBody>
                  <a:tcPr marL="12700" marR="12700" marT="12700" anchor="b"/>
                </a:tc>
                <a:extLst>
                  <a:ext uri="{0D108BD9-81ED-4DB2-BD59-A6C34878D82A}">
                    <a16:rowId xmlns:a16="http://schemas.microsoft.com/office/drawing/2014/main" val="10006"/>
                  </a:ext>
                </a:extLst>
              </a:tr>
              <a:tr h="260350">
                <a:tc>
                  <a:txBody>
                    <a:bodyPr/>
                    <a:lstStyle/>
                    <a:p>
                      <a:pPr>
                        <a:buNone/>
                      </a:pPr>
                      <a:r>
                        <a:rPr lang="en-US" sz="1100"/>
                        <a:t>19--21</a:t>
                      </a:r>
                    </a:p>
                  </a:txBody>
                  <a:tcPr marL="12700" marR="12700" marT="12700" anchor="b"/>
                </a:tc>
                <a:tc>
                  <a:txBody>
                    <a:bodyPr/>
                    <a:lstStyle/>
                    <a:p>
                      <a:pPr algn="r">
                        <a:buNone/>
                      </a:pPr>
                      <a:r>
                        <a:rPr lang="en-US" sz="1100"/>
                        <a:t>259</a:t>
                      </a:r>
                    </a:p>
                  </a:txBody>
                  <a:tcPr marL="12700" marR="12700" marT="12700" anchor="b"/>
                </a:tc>
                <a:tc>
                  <a:txBody>
                    <a:bodyPr/>
                    <a:lstStyle/>
                    <a:p>
                      <a:pPr algn="r">
                        <a:buNone/>
                      </a:pPr>
                      <a:r>
                        <a:rPr lang="en-US" sz="1100"/>
                        <a:t>65</a:t>
                      </a:r>
                    </a:p>
                  </a:txBody>
                  <a:tcPr marL="12700" marR="12700" marT="12700" anchor="b"/>
                </a:tc>
                <a:tc>
                  <a:txBody>
                    <a:bodyPr/>
                    <a:lstStyle/>
                    <a:p>
                      <a:pPr algn="r">
                        <a:buNone/>
                      </a:pPr>
                      <a:r>
                        <a:rPr lang="en-US" sz="1100"/>
                        <a:t>324</a:t>
                      </a:r>
                    </a:p>
                  </a:txBody>
                  <a:tcPr marL="12700" marR="12700" marT="12700" anchor="b"/>
                </a:tc>
                <a:extLst>
                  <a:ext uri="{0D108BD9-81ED-4DB2-BD59-A6C34878D82A}">
                    <a16:rowId xmlns:a16="http://schemas.microsoft.com/office/drawing/2014/main" val="10007"/>
                  </a:ext>
                </a:extLst>
              </a:tr>
              <a:tr h="260350">
                <a:tc>
                  <a:txBody>
                    <a:bodyPr/>
                    <a:lstStyle/>
                    <a:p>
                      <a:pPr>
                        <a:buNone/>
                      </a:pPr>
                      <a:r>
                        <a:rPr lang="en-US" sz="1100"/>
                        <a:t>22--24</a:t>
                      </a:r>
                    </a:p>
                  </a:txBody>
                  <a:tcPr marL="12700" marR="12700" marT="12700" anchor="b"/>
                </a:tc>
                <a:tc>
                  <a:txBody>
                    <a:bodyPr/>
                    <a:lstStyle/>
                    <a:p>
                      <a:pPr algn="r">
                        <a:buNone/>
                      </a:pPr>
                      <a:r>
                        <a:rPr lang="en-US" sz="1100"/>
                        <a:t>338</a:t>
                      </a:r>
                    </a:p>
                  </a:txBody>
                  <a:tcPr marL="12700" marR="12700" marT="12700" anchor="b"/>
                </a:tc>
                <a:tc>
                  <a:txBody>
                    <a:bodyPr/>
                    <a:lstStyle/>
                    <a:p>
                      <a:pPr algn="r">
                        <a:buNone/>
                      </a:pPr>
                      <a:r>
                        <a:rPr lang="en-US" sz="1100"/>
                        <a:t>84</a:t>
                      </a:r>
                    </a:p>
                  </a:txBody>
                  <a:tcPr marL="12700" marR="12700" marT="12700" anchor="b"/>
                </a:tc>
                <a:tc>
                  <a:txBody>
                    <a:bodyPr/>
                    <a:lstStyle/>
                    <a:p>
                      <a:pPr algn="r">
                        <a:buNone/>
                      </a:pPr>
                      <a:r>
                        <a:rPr lang="en-US" sz="1100"/>
                        <a:t>422</a:t>
                      </a:r>
                    </a:p>
                  </a:txBody>
                  <a:tcPr marL="12700" marR="12700" marT="12700" anchor="b"/>
                </a:tc>
                <a:extLst>
                  <a:ext uri="{0D108BD9-81ED-4DB2-BD59-A6C34878D82A}">
                    <a16:rowId xmlns:a16="http://schemas.microsoft.com/office/drawing/2014/main" val="10008"/>
                  </a:ext>
                </a:extLst>
              </a:tr>
              <a:tr h="260350">
                <a:tc>
                  <a:txBody>
                    <a:bodyPr/>
                    <a:lstStyle/>
                    <a:p>
                      <a:pPr>
                        <a:buNone/>
                      </a:pPr>
                      <a:r>
                        <a:rPr lang="en-US" sz="1100"/>
                        <a:t>25--27</a:t>
                      </a:r>
                    </a:p>
                  </a:txBody>
                  <a:tcPr marL="12700" marR="12700" marT="12700" anchor="b"/>
                </a:tc>
                <a:tc>
                  <a:txBody>
                    <a:bodyPr/>
                    <a:lstStyle/>
                    <a:p>
                      <a:pPr algn="r">
                        <a:buNone/>
                      </a:pPr>
                      <a:r>
                        <a:rPr lang="en-US" sz="1100"/>
                        <a:t>449</a:t>
                      </a:r>
                    </a:p>
                  </a:txBody>
                  <a:tcPr marL="12700" marR="12700" marT="12700" anchor="b"/>
                </a:tc>
                <a:tc>
                  <a:txBody>
                    <a:bodyPr/>
                    <a:lstStyle/>
                    <a:p>
                      <a:pPr algn="r">
                        <a:buNone/>
                      </a:pPr>
                      <a:r>
                        <a:rPr lang="en-US" sz="1100"/>
                        <a:t>112</a:t>
                      </a:r>
                    </a:p>
                  </a:txBody>
                  <a:tcPr marL="12700" marR="12700" marT="12700" anchor="b"/>
                </a:tc>
                <a:tc>
                  <a:txBody>
                    <a:bodyPr/>
                    <a:lstStyle/>
                    <a:p>
                      <a:pPr algn="r">
                        <a:buNone/>
                      </a:pPr>
                      <a:r>
                        <a:rPr lang="en-US" sz="1100"/>
                        <a:t>561</a:t>
                      </a:r>
                    </a:p>
                  </a:txBody>
                  <a:tcPr marL="12700" marR="12700" marT="12700" anchor="b"/>
                </a:tc>
                <a:extLst>
                  <a:ext uri="{0D108BD9-81ED-4DB2-BD59-A6C34878D82A}">
                    <a16:rowId xmlns:a16="http://schemas.microsoft.com/office/drawing/2014/main" val="10009"/>
                  </a:ext>
                </a:extLst>
              </a:tr>
              <a:tr h="260350">
                <a:tc>
                  <a:txBody>
                    <a:bodyPr/>
                    <a:lstStyle/>
                    <a:p>
                      <a:pPr>
                        <a:buNone/>
                      </a:pPr>
                      <a:r>
                        <a:rPr lang="en-US" sz="1100"/>
                        <a:t>28--30</a:t>
                      </a:r>
                    </a:p>
                  </a:txBody>
                  <a:tcPr marL="12700" marR="12700" marT="12700" anchor="b"/>
                </a:tc>
                <a:tc>
                  <a:txBody>
                    <a:bodyPr/>
                    <a:lstStyle/>
                    <a:p>
                      <a:pPr algn="r">
                        <a:buNone/>
                      </a:pPr>
                      <a:r>
                        <a:rPr lang="en-US" sz="1100"/>
                        <a:t>325</a:t>
                      </a:r>
                    </a:p>
                  </a:txBody>
                  <a:tcPr marL="12700" marR="12700" marT="12700" anchor="b"/>
                </a:tc>
                <a:tc>
                  <a:txBody>
                    <a:bodyPr/>
                    <a:lstStyle/>
                    <a:p>
                      <a:pPr algn="r">
                        <a:buNone/>
                      </a:pPr>
                      <a:r>
                        <a:rPr lang="en-US" sz="1100"/>
                        <a:t>81</a:t>
                      </a:r>
                    </a:p>
                  </a:txBody>
                  <a:tcPr marL="12700" marR="12700" marT="12700" anchor="b"/>
                </a:tc>
                <a:tc>
                  <a:txBody>
                    <a:bodyPr/>
                    <a:lstStyle/>
                    <a:p>
                      <a:pPr algn="r">
                        <a:buNone/>
                      </a:pPr>
                      <a:r>
                        <a:rPr lang="en-US" sz="1100"/>
                        <a:t>406</a:t>
                      </a:r>
                    </a:p>
                  </a:txBody>
                  <a:tcPr marL="12700" marR="12700" marT="12700" anchor="b"/>
                </a:tc>
                <a:extLst>
                  <a:ext uri="{0D108BD9-81ED-4DB2-BD59-A6C34878D82A}">
                    <a16:rowId xmlns:a16="http://schemas.microsoft.com/office/drawing/2014/main" val="10010"/>
                  </a:ext>
                </a:extLst>
              </a:tr>
              <a:tr h="260350">
                <a:tc>
                  <a:txBody>
                    <a:bodyPr/>
                    <a:lstStyle/>
                    <a:p>
                      <a:pPr>
                        <a:buNone/>
                      </a:pPr>
                      <a:r>
                        <a:rPr lang="en-US" sz="1100"/>
                        <a:t>31--33</a:t>
                      </a:r>
                    </a:p>
                  </a:txBody>
                  <a:tcPr marL="12700" marR="12700" marT="12700" anchor="b"/>
                </a:tc>
                <a:tc>
                  <a:txBody>
                    <a:bodyPr/>
                    <a:lstStyle/>
                    <a:p>
                      <a:pPr algn="r">
                        <a:buNone/>
                      </a:pPr>
                      <a:r>
                        <a:rPr lang="en-US" sz="1100"/>
                        <a:t>234</a:t>
                      </a:r>
                    </a:p>
                  </a:txBody>
                  <a:tcPr marL="12700" marR="12700" marT="12700" anchor="b"/>
                </a:tc>
                <a:tc>
                  <a:txBody>
                    <a:bodyPr/>
                    <a:lstStyle/>
                    <a:p>
                      <a:pPr algn="r">
                        <a:buNone/>
                      </a:pPr>
                      <a:r>
                        <a:rPr lang="en-US" sz="1100"/>
                        <a:t>59</a:t>
                      </a:r>
                    </a:p>
                  </a:txBody>
                  <a:tcPr marL="12700" marR="12700" marT="12700" anchor="b"/>
                </a:tc>
                <a:tc>
                  <a:txBody>
                    <a:bodyPr/>
                    <a:lstStyle/>
                    <a:p>
                      <a:pPr algn="r">
                        <a:buNone/>
                      </a:pPr>
                      <a:r>
                        <a:rPr lang="en-US" sz="1100"/>
                        <a:t>293</a:t>
                      </a:r>
                    </a:p>
                  </a:txBody>
                  <a:tcPr marL="12700" marR="12700" marT="12700" anchor="b"/>
                </a:tc>
                <a:extLst>
                  <a:ext uri="{0D108BD9-81ED-4DB2-BD59-A6C34878D82A}">
                    <a16:rowId xmlns:a16="http://schemas.microsoft.com/office/drawing/2014/main" val="10011"/>
                  </a:ext>
                </a:extLst>
              </a:tr>
              <a:tr h="260350">
                <a:tc>
                  <a:txBody>
                    <a:bodyPr/>
                    <a:lstStyle/>
                    <a:p>
                      <a:pPr>
                        <a:buNone/>
                      </a:pPr>
                      <a:r>
                        <a:rPr lang="en-US" sz="1100"/>
                        <a:t>34--36</a:t>
                      </a:r>
                    </a:p>
                  </a:txBody>
                  <a:tcPr marL="12700" marR="12700" marT="12700" anchor="b"/>
                </a:tc>
                <a:tc>
                  <a:txBody>
                    <a:bodyPr/>
                    <a:lstStyle/>
                    <a:p>
                      <a:pPr algn="r">
                        <a:buNone/>
                      </a:pPr>
                      <a:r>
                        <a:rPr lang="en-US" sz="1100"/>
                        <a:t>261</a:t>
                      </a:r>
                    </a:p>
                  </a:txBody>
                  <a:tcPr marL="12700" marR="12700" marT="12700" anchor="b"/>
                </a:tc>
                <a:tc>
                  <a:txBody>
                    <a:bodyPr/>
                    <a:lstStyle/>
                    <a:p>
                      <a:pPr algn="r">
                        <a:buNone/>
                      </a:pPr>
                      <a:r>
                        <a:rPr lang="en-US" sz="1100"/>
                        <a:t>65</a:t>
                      </a:r>
                    </a:p>
                  </a:txBody>
                  <a:tcPr marL="12700" marR="12700" marT="12700" anchor="b"/>
                </a:tc>
                <a:tc>
                  <a:txBody>
                    <a:bodyPr/>
                    <a:lstStyle/>
                    <a:p>
                      <a:pPr algn="r">
                        <a:buNone/>
                      </a:pPr>
                      <a:r>
                        <a:rPr lang="en-US" sz="1100"/>
                        <a:t>326</a:t>
                      </a:r>
                    </a:p>
                  </a:txBody>
                  <a:tcPr marL="12700" marR="12700" marT="12700" anchor="b"/>
                </a:tc>
                <a:extLst>
                  <a:ext uri="{0D108BD9-81ED-4DB2-BD59-A6C34878D82A}">
                    <a16:rowId xmlns:a16="http://schemas.microsoft.com/office/drawing/2014/main" val="10012"/>
                  </a:ext>
                </a:extLst>
              </a:tr>
              <a:tr h="260350">
                <a:tc>
                  <a:txBody>
                    <a:bodyPr/>
                    <a:lstStyle/>
                    <a:p>
                      <a:pPr>
                        <a:buNone/>
                      </a:pPr>
                      <a:r>
                        <a:rPr lang="en-US" sz="1100"/>
                        <a:t>37--39</a:t>
                      </a:r>
                    </a:p>
                  </a:txBody>
                  <a:tcPr marL="12700" marR="12700" marT="12700" anchor="b"/>
                </a:tc>
                <a:tc>
                  <a:txBody>
                    <a:bodyPr/>
                    <a:lstStyle/>
                    <a:p>
                      <a:pPr algn="r">
                        <a:buNone/>
                      </a:pPr>
                      <a:r>
                        <a:rPr lang="en-US" sz="1100"/>
                        <a:t>259</a:t>
                      </a:r>
                    </a:p>
                  </a:txBody>
                  <a:tcPr marL="12700" marR="12700" marT="12700" anchor="b"/>
                </a:tc>
                <a:tc>
                  <a:txBody>
                    <a:bodyPr/>
                    <a:lstStyle/>
                    <a:p>
                      <a:pPr algn="r">
                        <a:buNone/>
                      </a:pPr>
                      <a:r>
                        <a:rPr lang="en-US" sz="1100"/>
                        <a:t>65</a:t>
                      </a:r>
                    </a:p>
                  </a:txBody>
                  <a:tcPr marL="12700" marR="12700" marT="12700" anchor="b"/>
                </a:tc>
                <a:tc>
                  <a:txBody>
                    <a:bodyPr/>
                    <a:lstStyle/>
                    <a:p>
                      <a:pPr algn="r">
                        <a:buNone/>
                      </a:pPr>
                      <a:r>
                        <a:rPr lang="en-US" sz="1100"/>
                        <a:t>324</a:t>
                      </a:r>
                    </a:p>
                  </a:txBody>
                  <a:tcPr marL="12700" marR="12700" marT="12700" anchor="b"/>
                </a:tc>
                <a:extLst>
                  <a:ext uri="{0D108BD9-81ED-4DB2-BD59-A6C34878D82A}">
                    <a16:rowId xmlns:a16="http://schemas.microsoft.com/office/drawing/2014/main" val="10013"/>
                  </a:ext>
                </a:extLst>
              </a:tr>
              <a:tr h="260350">
                <a:tc>
                  <a:txBody>
                    <a:bodyPr/>
                    <a:lstStyle/>
                    <a:p>
                      <a:pPr>
                        <a:buNone/>
                      </a:pPr>
                      <a:r>
                        <a:rPr lang="en-US" sz="1100"/>
                        <a:t>40--42</a:t>
                      </a:r>
                    </a:p>
                  </a:txBody>
                  <a:tcPr marL="12700" marR="12700" marT="12700" anchor="b"/>
                </a:tc>
                <a:tc>
                  <a:txBody>
                    <a:bodyPr/>
                    <a:lstStyle/>
                    <a:p>
                      <a:pPr algn="r">
                        <a:buNone/>
                      </a:pPr>
                      <a:r>
                        <a:rPr lang="en-US" sz="1100"/>
                        <a:t>150</a:t>
                      </a:r>
                    </a:p>
                  </a:txBody>
                  <a:tcPr marL="12700" marR="12700" marT="12700" anchor="b"/>
                </a:tc>
                <a:tc>
                  <a:txBody>
                    <a:bodyPr/>
                    <a:lstStyle/>
                    <a:p>
                      <a:pPr algn="r">
                        <a:buNone/>
                      </a:pPr>
                      <a:r>
                        <a:rPr lang="en-US" sz="1100"/>
                        <a:t>38</a:t>
                      </a:r>
                    </a:p>
                  </a:txBody>
                  <a:tcPr marL="12700" marR="12700" marT="12700" anchor="b"/>
                </a:tc>
                <a:tc>
                  <a:txBody>
                    <a:bodyPr/>
                    <a:lstStyle/>
                    <a:p>
                      <a:pPr algn="r">
                        <a:buNone/>
                      </a:pPr>
                      <a:r>
                        <a:rPr lang="en-US" sz="1100"/>
                        <a:t>188</a:t>
                      </a:r>
                    </a:p>
                  </a:txBody>
                  <a:tcPr marL="12700" marR="12700" marT="12700" anchor="b"/>
                </a:tc>
                <a:extLst>
                  <a:ext uri="{0D108BD9-81ED-4DB2-BD59-A6C34878D82A}">
                    <a16:rowId xmlns:a16="http://schemas.microsoft.com/office/drawing/2014/main" val="10014"/>
                  </a:ext>
                </a:extLst>
              </a:tr>
              <a:tr h="260350">
                <a:tc>
                  <a:txBody>
                    <a:bodyPr/>
                    <a:lstStyle/>
                    <a:p>
                      <a:pPr>
                        <a:buNone/>
                      </a:pPr>
                      <a:r>
                        <a:rPr lang="en-US" sz="1100"/>
                        <a:t>43--45</a:t>
                      </a:r>
                    </a:p>
                  </a:txBody>
                  <a:tcPr marL="12700" marR="12700" marT="12700" anchor="b"/>
                </a:tc>
                <a:tc>
                  <a:txBody>
                    <a:bodyPr/>
                    <a:lstStyle/>
                    <a:p>
                      <a:pPr algn="r">
                        <a:buNone/>
                      </a:pPr>
                      <a:r>
                        <a:rPr lang="en-US" sz="1100"/>
                        <a:t>132</a:t>
                      </a:r>
                    </a:p>
                  </a:txBody>
                  <a:tcPr marL="12700" marR="12700" marT="12700" anchor="b"/>
                </a:tc>
                <a:tc>
                  <a:txBody>
                    <a:bodyPr/>
                    <a:lstStyle/>
                    <a:p>
                      <a:pPr algn="r">
                        <a:buNone/>
                      </a:pPr>
                      <a:r>
                        <a:rPr lang="en-US" sz="1100"/>
                        <a:t>33</a:t>
                      </a:r>
                    </a:p>
                  </a:txBody>
                  <a:tcPr marL="12700" marR="12700" marT="12700" anchor="b"/>
                </a:tc>
                <a:tc>
                  <a:txBody>
                    <a:bodyPr/>
                    <a:lstStyle/>
                    <a:p>
                      <a:pPr algn="r">
                        <a:buNone/>
                      </a:pPr>
                      <a:r>
                        <a:rPr lang="en-US" sz="1100"/>
                        <a:t>165</a:t>
                      </a:r>
                    </a:p>
                  </a:txBody>
                  <a:tcPr marL="12700" marR="12700" marT="12700" anchor="b"/>
                </a:tc>
                <a:extLst>
                  <a:ext uri="{0D108BD9-81ED-4DB2-BD59-A6C34878D82A}">
                    <a16:rowId xmlns:a16="http://schemas.microsoft.com/office/drawing/2014/main" val="10015"/>
                  </a:ext>
                </a:extLst>
              </a:tr>
              <a:tr h="260350">
                <a:tc>
                  <a:txBody>
                    <a:bodyPr/>
                    <a:lstStyle/>
                    <a:p>
                      <a:pPr>
                        <a:buNone/>
                      </a:pPr>
                      <a:r>
                        <a:rPr lang="en-US" sz="1100"/>
                        <a:t>46--48</a:t>
                      </a:r>
                    </a:p>
                  </a:txBody>
                  <a:tcPr marL="12700" marR="12700" marT="12700" anchor="b"/>
                </a:tc>
                <a:tc>
                  <a:txBody>
                    <a:bodyPr/>
                    <a:lstStyle/>
                    <a:p>
                      <a:pPr algn="r">
                        <a:buNone/>
                      </a:pPr>
                      <a:r>
                        <a:rPr lang="en-US" sz="1100"/>
                        <a:t>156</a:t>
                      </a:r>
                    </a:p>
                  </a:txBody>
                  <a:tcPr marL="12700" marR="12700" marT="12700" anchor="b"/>
                </a:tc>
                <a:tc>
                  <a:txBody>
                    <a:bodyPr/>
                    <a:lstStyle/>
                    <a:p>
                      <a:pPr algn="r">
                        <a:buNone/>
                      </a:pPr>
                      <a:r>
                        <a:rPr lang="en-US" sz="1100"/>
                        <a:t>39</a:t>
                      </a:r>
                    </a:p>
                  </a:txBody>
                  <a:tcPr marL="12700" marR="12700" marT="12700" anchor="b"/>
                </a:tc>
                <a:tc>
                  <a:txBody>
                    <a:bodyPr/>
                    <a:lstStyle/>
                    <a:p>
                      <a:pPr algn="r">
                        <a:buNone/>
                      </a:pPr>
                      <a:r>
                        <a:rPr lang="en-US" sz="1100"/>
                        <a:t>195</a:t>
                      </a:r>
                    </a:p>
                  </a:txBody>
                  <a:tcPr marL="12700" marR="12700" marT="12700" anchor="b"/>
                </a:tc>
                <a:extLst>
                  <a:ext uri="{0D108BD9-81ED-4DB2-BD59-A6C34878D82A}">
                    <a16:rowId xmlns:a16="http://schemas.microsoft.com/office/drawing/2014/main" val="10016"/>
                  </a:ext>
                </a:extLst>
              </a:tr>
              <a:tr h="260350">
                <a:tc>
                  <a:txBody>
                    <a:bodyPr/>
                    <a:lstStyle/>
                    <a:p>
                      <a:pPr>
                        <a:buNone/>
                      </a:pPr>
                      <a:r>
                        <a:rPr lang="en-US" sz="1100"/>
                        <a:t>49--51</a:t>
                      </a:r>
                    </a:p>
                  </a:txBody>
                  <a:tcPr marL="12700" marR="12700" marT="12700" anchor="b"/>
                </a:tc>
                <a:tc>
                  <a:txBody>
                    <a:bodyPr/>
                    <a:lstStyle/>
                    <a:p>
                      <a:pPr algn="r">
                        <a:buNone/>
                      </a:pPr>
                      <a:r>
                        <a:rPr lang="en-US" sz="1100"/>
                        <a:t>215</a:t>
                      </a:r>
                    </a:p>
                  </a:txBody>
                  <a:tcPr marL="12700" marR="12700" marT="12700" anchor="b"/>
                </a:tc>
                <a:tc>
                  <a:txBody>
                    <a:bodyPr/>
                    <a:lstStyle/>
                    <a:p>
                      <a:pPr algn="r">
                        <a:buNone/>
                      </a:pPr>
                      <a:r>
                        <a:rPr lang="en-US" sz="1100"/>
                        <a:t>54</a:t>
                      </a:r>
                    </a:p>
                  </a:txBody>
                  <a:tcPr marL="12700" marR="12700" marT="12700" anchor="b"/>
                </a:tc>
                <a:tc>
                  <a:txBody>
                    <a:bodyPr/>
                    <a:lstStyle/>
                    <a:p>
                      <a:pPr algn="r">
                        <a:buNone/>
                      </a:pPr>
                      <a:r>
                        <a:rPr lang="en-US" sz="1100"/>
                        <a:t>269</a:t>
                      </a:r>
                    </a:p>
                  </a:txBody>
                  <a:tcPr marL="12700" marR="12700" marT="12700" anchor="b"/>
                </a:tc>
                <a:extLst>
                  <a:ext uri="{0D108BD9-81ED-4DB2-BD59-A6C34878D82A}">
                    <a16:rowId xmlns:a16="http://schemas.microsoft.com/office/drawing/2014/main" val="10017"/>
                  </a:ext>
                </a:extLst>
              </a:tr>
            </a:tbl>
          </a:graphicData>
        </a:graphic>
      </p:graphicFrame>
      <p:graphicFrame>
        <p:nvGraphicFramePr>
          <p:cNvPr id="3" name="Table 2"/>
          <p:cNvGraphicFramePr/>
          <p:nvPr/>
        </p:nvGraphicFramePr>
        <p:xfrm>
          <a:off x="4403090" y="1080135"/>
          <a:ext cx="4495800" cy="4640580"/>
        </p:xfrm>
        <a:graphic>
          <a:graphicData uri="http://schemas.openxmlformats.org/drawingml/2006/table">
            <a:tbl>
              <a:tblPr firstRow="1">
                <a:tableStyleId>{91EBBBCC-DAD2-459C-BE2E-F6DE35CF9A28}</a:tableStyleId>
              </a:tblPr>
              <a:tblGrid>
                <a:gridCol w="1123950">
                  <a:extLst>
                    <a:ext uri="{9D8B030D-6E8A-4147-A177-3AD203B41FA5}">
                      <a16:colId xmlns:a16="http://schemas.microsoft.com/office/drawing/2014/main" val="20000"/>
                    </a:ext>
                  </a:extLst>
                </a:gridCol>
                <a:gridCol w="1123950">
                  <a:extLst>
                    <a:ext uri="{9D8B030D-6E8A-4147-A177-3AD203B41FA5}">
                      <a16:colId xmlns:a16="http://schemas.microsoft.com/office/drawing/2014/main" val="20001"/>
                    </a:ext>
                  </a:extLst>
                </a:gridCol>
                <a:gridCol w="1123950">
                  <a:extLst>
                    <a:ext uri="{9D8B030D-6E8A-4147-A177-3AD203B41FA5}">
                      <a16:colId xmlns:a16="http://schemas.microsoft.com/office/drawing/2014/main" val="20002"/>
                    </a:ext>
                  </a:extLst>
                </a:gridCol>
                <a:gridCol w="1123950">
                  <a:extLst>
                    <a:ext uri="{9D8B030D-6E8A-4147-A177-3AD203B41FA5}">
                      <a16:colId xmlns:a16="http://schemas.microsoft.com/office/drawing/2014/main" val="20003"/>
                    </a:ext>
                  </a:extLst>
                </a:gridCol>
              </a:tblGrid>
              <a:tr h="257810">
                <a:tc>
                  <a:txBody>
                    <a:bodyPr/>
                    <a:lstStyle/>
                    <a:p>
                      <a:pPr>
                        <a:buNone/>
                      </a:pPr>
                      <a:r>
                        <a:rPr lang="en-GB" altLang="en-US" sz="1100"/>
                        <a:t>     </a:t>
                      </a:r>
                      <a:r>
                        <a:rPr lang="en-US" sz="1100"/>
                        <a:t>Age group</a:t>
                      </a:r>
                    </a:p>
                  </a:txBody>
                  <a:tcPr marL="12700" marR="12700" marT="12700" anchor="b"/>
                </a:tc>
                <a:tc>
                  <a:txBody>
                    <a:bodyPr/>
                    <a:lstStyle/>
                    <a:p>
                      <a:pPr>
                        <a:buNone/>
                      </a:pPr>
                      <a:r>
                        <a:rPr lang="en-GB" altLang="en-US" sz="1100"/>
                        <a:t>               </a:t>
                      </a:r>
                      <a:r>
                        <a:rPr lang="en-US" sz="1100"/>
                        <a:t>Train</a:t>
                      </a:r>
                    </a:p>
                  </a:txBody>
                  <a:tcPr marL="12700" marR="12700" marT="12700" anchor="b"/>
                </a:tc>
                <a:tc>
                  <a:txBody>
                    <a:bodyPr/>
                    <a:lstStyle/>
                    <a:p>
                      <a:pPr>
                        <a:buNone/>
                      </a:pPr>
                      <a:r>
                        <a:rPr lang="en-GB" altLang="en-US" sz="1100"/>
                        <a:t>              </a:t>
                      </a:r>
                      <a:r>
                        <a:rPr lang="en-US" sz="1100"/>
                        <a:t>Test</a:t>
                      </a:r>
                    </a:p>
                  </a:txBody>
                  <a:tcPr marL="12700" marR="12700" marT="12700" anchor="b"/>
                </a:tc>
                <a:tc>
                  <a:txBody>
                    <a:bodyPr/>
                    <a:lstStyle/>
                    <a:p>
                      <a:pPr>
                        <a:buNone/>
                      </a:pPr>
                      <a:r>
                        <a:rPr lang="en-GB" altLang="en-US" sz="1100"/>
                        <a:t>           </a:t>
                      </a:r>
                      <a:r>
                        <a:rPr lang="en-US" sz="1100"/>
                        <a:t>Total</a:t>
                      </a:r>
                    </a:p>
                  </a:txBody>
                  <a:tcPr marL="12700" marR="12700" marT="12700" anchor="b"/>
                </a:tc>
                <a:extLst>
                  <a:ext uri="{0D108BD9-81ED-4DB2-BD59-A6C34878D82A}">
                    <a16:rowId xmlns:a16="http://schemas.microsoft.com/office/drawing/2014/main" val="10000"/>
                  </a:ext>
                </a:extLst>
              </a:tr>
              <a:tr h="257810">
                <a:tc>
                  <a:txBody>
                    <a:bodyPr/>
                    <a:lstStyle/>
                    <a:p>
                      <a:pPr>
                        <a:buNone/>
                      </a:pPr>
                      <a:r>
                        <a:rPr lang="en-US" sz="1100"/>
                        <a:t>52--54</a:t>
                      </a:r>
                    </a:p>
                  </a:txBody>
                  <a:tcPr marL="12700" marR="12700" marT="12700" anchor="b"/>
                </a:tc>
                <a:tc>
                  <a:txBody>
                    <a:bodyPr/>
                    <a:lstStyle/>
                    <a:p>
                      <a:pPr algn="r">
                        <a:buNone/>
                      </a:pPr>
                      <a:r>
                        <a:rPr lang="en-US" sz="1100"/>
                        <a:t>298</a:t>
                      </a:r>
                    </a:p>
                  </a:txBody>
                  <a:tcPr marL="12700" marR="12700" marT="12700" anchor="b"/>
                </a:tc>
                <a:tc>
                  <a:txBody>
                    <a:bodyPr/>
                    <a:lstStyle/>
                    <a:p>
                      <a:pPr algn="r">
                        <a:buNone/>
                      </a:pPr>
                      <a:r>
                        <a:rPr lang="en-US" sz="1100"/>
                        <a:t>74</a:t>
                      </a:r>
                    </a:p>
                  </a:txBody>
                  <a:tcPr marL="12700" marR="12700" marT="12700" anchor="b"/>
                </a:tc>
                <a:tc>
                  <a:txBody>
                    <a:bodyPr/>
                    <a:lstStyle/>
                    <a:p>
                      <a:pPr algn="r">
                        <a:buNone/>
                      </a:pPr>
                      <a:r>
                        <a:rPr lang="en-US" sz="1100"/>
                        <a:t>372</a:t>
                      </a:r>
                    </a:p>
                  </a:txBody>
                  <a:tcPr marL="12700" marR="12700" marT="12700" anchor="b"/>
                </a:tc>
                <a:extLst>
                  <a:ext uri="{0D108BD9-81ED-4DB2-BD59-A6C34878D82A}">
                    <a16:rowId xmlns:a16="http://schemas.microsoft.com/office/drawing/2014/main" val="10001"/>
                  </a:ext>
                </a:extLst>
              </a:tr>
              <a:tr h="257810">
                <a:tc>
                  <a:txBody>
                    <a:bodyPr/>
                    <a:lstStyle/>
                    <a:p>
                      <a:pPr>
                        <a:buNone/>
                      </a:pPr>
                      <a:r>
                        <a:rPr lang="en-US" sz="1100"/>
                        <a:t>55--57</a:t>
                      </a:r>
                    </a:p>
                  </a:txBody>
                  <a:tcPr marL="12700" marR="12700" marT="12700" anchor="b"/>
                </a:tc>
                <a:tc>
                  <a:txBody>
                    <a:bodyPr/>
                    <a:lstStyle/>
                    <a:p>
                      <a:pPr algn="r">
                        <a:buNone/>
                      </a:pPr>
                      <a:r>
                        <a:rPr lang="en-US" sz="1100"/>
                        <a:t>195</a:t>
                      </a:r>
                    </a:p>
                  </a:txBody>
                  <a:tcPr marL="12700" marR="12700" marT="12700" anchor="b"/>
                </a:tc>
                <a:tc>
                  <a:txBody>
                    <a:bodyPr/>
                    <a:lstStyle/>
                    <a:p>
                      <a:pPr algn="r">
                        <a:buNone/>
                      </a:pPr>
                      <a:r>
                        <a:rPr lang="en-US" sz="1100"/>
                        <a:t>49</a:t>
                      </a:r>
                    </a:p>
                  </a:txBody>
                  <a:tcPr marL="12700" marR="12700" marT="12700" anchor="b"/>
                </a:tc>
                <a:tc>
                  <a:txBody>
                    <a:bodyPr/>
                    <a:lstStyle/>
                    <a:p>
                      <a:pPr algn="r">
                        <a:buNone/>
                      </a:pPr>
                      <a:r>
                        <a:rPr lang="en-US" sz="1100"/>
                        <a:t>244</a:t>
                      </a:r>
                    </a:p>
                  </a:txBody>
                  <a:tcPr marL="12700" marR="12700" marT="12700" anchor="b"/>
                </a:tc>
                <a:extLst>
                  <a:ext uri="{0D108BD9-81ED-4DB2-BD59-A6C34878D82A}">
                    <a16:rowId xmlns:a16="http://schemas.microsoft.com/office/drawing/2014/main" val="10002"/>
                  </a:ext>
                </a:extLst>
              </a:tr>
              <a:tr h="257810">
                <a:tc>
                  <a:txBody>
                    <a:bodyPr/>
                    <a:lstStyle/>
                    <a:p>
                      <a:pPr>
                        <a:buNone/>
                      </a:pPr>
                      <a:r>
                        <a:rPr lang="en-US" sz="1100"/>
                        <a:t>58--60</a:t>
                      </a:r>
                    </a:p>
                  </a:txBody>
                  <a:tcPr marL="12700" marR="12700" marT="12700" anchor="b"/>
                </a:tc>
                <a:tc>
                  <a:txBody>
                    <a:bodyPr/>
                    <a:lstStyle/>
                    <a:p>
                      <a:pPr algn="r">
                        <a:buNone/>
                      </a:pPr>
                      <a:r>
                        <a:rPr lang="en-US" sz="1100"/>
                        <a:t>234</a:t>
                      </a:r>
                    </a:p>
                  </a:txBody>
                  <a:tcPr marL="12700" marR="12700" marT="12700" anchor="b"/>
                </a:tc>
                <a:tc>
                  <a:txBody>
                    <a:bodyPr/>
                    <a:lstStyle/>
                    <a:p>
                      <a:pPr algn="r">
                        <a:buNone/>
                      </a:pPr>
                      <a:r>
                        <a:rPr lang="en-US" sz="1100"/>
                        <a:t>59</a:t>
                      </a:r>
                    </a:p>
                  </a:txBody>
                  <a:tcPr marL="12700" marR="12700" marT="12700" anchor="b"/>
                </a:tc>
                <a:tc>
                  <a:txBody>
                    <a:bodyPr/>
                    <a:lstStyle/>
                    <a:p>
                      <a:pPr algn="r">
                        <a:buNone/>
                      </a:pPr>
                      <a:r>
                        <a:rPr lang="en-US" sz="1100"/>
                        <a:t>293</a:t>
                      </a:r>
                    </a:p>
                  </a:txBody>
                  <a:tcPr marL="12700" marR="12700" marT="12700" anchor="b"/>
                </a:tc>
                <a:extLst>
                  <a:ext uri="{0D108BD9-81ED-4DB2-BD59-A6C34878D82A}">
                    <a16:rowId xmlns:a16="http://schemas.microsoft.com/office/drawing/2014/main" val="10003"/>
                  </a:ext>
                </a:extLst>
              </a:tr>
              <a:tr h="257810">
                <a:tc>
                  <a:txBody>
                    <a:bodyPr/>
                    <a:lstStyle/>
                    <a:p>
                      <a:pPr>
                        <a:buNone/>
                      </a:pPr>
                      <a:r>
                        <a:rPr lang="en-US" sz="1100"/>
                        <a:t>61--63</a:t>
                      </a:r>
                    </a:p>
                  </a:txBody>
                  <a:tcPr marL="12700" marR="12700" marT="12700" anchor="b"/>
                </a:tc>
                <a:tc>
                  <a:txBody>
                    <a:bodyPr/>
                    <a:lstStyle/>
                    <a:p>
                      <a:pPr algn="r">
                        <a:buNone/>
                      </a:pPr>
                      <a:r>
                        <a:rPr lang="en-US" sz="1100"/>
                        <a:t>138</a:t>
                      </a:r>
                    </a:p>
                  </a:txBody>
                  <a:tcPr marL="12700" marR="12700" marT="12700" anchor="b"/>
                </a:tc>
                <a:tc>
                  <a:txBody>
                    <a:bodyPr/>
                    <a:lstStyle/>
                    <a:p>
                      <a:pPr algn="r">
                        <a:buNone/>
                      </a:pPr>
                      <a:r>
                        <a:rPr lang="en-US" sz="1100"/>
                        <a:t>35</a:t>
                      </a:r>
                    </a:p>
                  </a:txBody>
                  <a:tcPr marL="12700" marR="12700" marT="12700" anchor="b"/>
                </a:tc>
                <a:tc>
                  <a:txBody>
                    <a:bodyPr/>
                    <a:lstStyle/>
                    <a:p>
                      <a:pPr algn="r">
                        <a:buNone/>
                      </a:pPr>
                      <a:r>
                        <a:rPr lang="en-US" sz="1100"/>
                        <a:t>173</a:t>
                      </a:r>
                    </a:p>
                  </a:txBody>
                  <a:tcPr marL="12700" marR="12700" marT="12700" anchor="b"/>
                </a:tc>
                <a:extLst>
                  <a:ext uri="{0D108BD9-81ED-4DB2-BD59-A6C34878D82A}">
                    <a16:rowId xmlns:a16="http://schemas.microsoft.com/office/drawing/2014/main" val="10004"/>
                  </a:ext>
                </a:extLst>
              </a:tr>
              <a:tr h="257810">
                <a:tc>
                  <a:txBody>
                    <a:bodyPr/>
                    <a:lstStyle/>
                    <a:p>
                      <a:pPr>
                        <a:buNone/>
                      </a:pPr>
                      <a:r>
                        <a:rPr lang="en-US" sz="1100"/>
                        <a:t>64--66</a:t>
                      </a:r>
                    </a:p>
                  </a:txBody>
                  <a:tcPr marL="12700" marR="12700" marT="12700" anchor="b"/>
                </a:tc>
                <a:tc>
                  <a:txBody>
                    <a:bodyPr/>
                    <a:lstStyle/>
                    <a:p>
                      <a:pPr algn="r">
                        <a:buNone/>
                      </a:pPr>
                      <a:r>
                        <a:rPr lang="en-US" sz="1100"/>
                        <a:t>157</a:t>
                      </a:r>
                    </a:p>
                  </a:txBody>
                  <a:tcPr marL="12700" marR="12700" marT="12700" anchor="b"/>
                </a:tc>
                <a:tc>
                  <a:txBody>
                    <a:bodyPr/>
                    <a:lstStyle/>
                    <a:p>
                      <a:pPr algn="r">
                        <a:buNone/>
                      </a:pPr>
                      <a:r>
                        <a:rPr lang="en-US" sz="1100"/>
                        <a:t>39</a:t>
                      </a:r>
                    </a:p>
                  </a:txBody>
                  <a:tcPr marL="12700" marR="12700" marT="12700" anchor="b"/>
                </a:tc>
                <a:tc>
                  <a:txBody>
                    <a:bodyPr/>
                    <a:lstStyle/>
                    <a:p>
                      <a:pPr algn="r">
                        <a:buNone/>
                      </a:pPr>
                      <a:r>
                        <a:rPr lang="en-US" sz="1100"/>
                        <a:t>196</a:t>
                      </a:r>
                    </a:p>
                  </a:txBody>
                  <a:tcPr marL="12700" marR="12700" marT="12700" anchor="b"/>
                </a:tc>
                <a:extLst>
                  <a:ext uri="{0D108BD9-81ED-4DB2-BD59-A6C34878D82A}">
                    <a16:rowId xmlns:a16="http://schemas.microsoft.com/office/drawing/2014/main" val="10005"/>
                  </a:ext>
                </a:extLst>
              </a:tr>
              <a:tr h="257810">
                <a:tc>
                  <a:txBody>
                    <a:bodyPr/>
                    <a:lstStyle/>
                    <a:p>
                      <a:pPr>
                        <a:buNone/>
                      </a:pPr>
                      <a:r>
                        <a:rPr lang="en-US" sz="1100"/>
                        <a:t>67--69</a:t>
                      </a:r>
                    </a:p>
                  </a:txBody>
                  <a:tcPr marL="12700" marR="12700" marT="12700" anchor="b"/>
                </a:tc>
                <a:tc>
                  <a:txBody>
                    <a:bodyPr/>
                    <a:lstStyle/>
                    <a:p>
                      <a:pPr algn="r">
                        <a:buNone/>
                      </a:pPr>
                      <a:r>
                        <a:rPr lang="en-US" sz="1100"/>
                        <a:t>120</a:t>
                      </a:r>
                    </a:p>
                  </a:txBody>
                  <a:tcPr marL="12700" marR="12700" marT="12700" anchor="b"/>
                </a:tc>
                <a:tc>
                  <a:txBody>
                    <a:bodyPr/>
                    <a:lstStyle/>
                    <a:p>
                      <a:pPr algn="r">
                        <a:buNone/>
                      </a:pPr>
                      <a:r>
                        <a:rPr lang="en-US" sz="1100"/>
                        <a:t>30</a:t>
                      </a:r>
                    </a:p>
                  </a:txBody>
                  <a:tcPr marL="12700" marR="12700" marT="12700" anchor="b"/>
                </a:tc>
                <a:tc>
                  <a:txBody>
                    <a:bodyPr/>
                    <a:lstStyle/>
                    <a:p>
                      <a:pPr algn="r">
                        <a:buNone/>
                      </a:pPr>
                      <a:r>
                        <a:rPr lang="en-US" sz="1100"/>
                        <a:t>150</a:t>
                      </a:r>
                    </a:p>
                  </a:txBody>
                  <a:tcPr marL="12700" marR="12700" marT="12700" anchor="b"/>
                </a:tc>
                <a:extLst>
                  <a:ext uri="{0D108BD9-81ED-4DB2-BD59-A6C34878D82A}">
                    <a16:rowId xmlns:a16="http://schemas.microsoft.com/office/drawing/2014/main" val="10006"/>
                  </a:ext>
                </a:extLst>
              </a:tr>
              <a:tr h="257810">
                <a:tc>
                  <a:txBody>
                    <a:bodyPr/>
                    <a:lstStyle/>
                    <a:p>
                      <a:pPr>
                        <a:buNone/>
                      </a:pPr>
                      <a:r>
                        <a:rPr lang="en-US" sz="1100"/>
                        <a:t>70--72</a:t>
                      </a:r>
                    </a:p>
                  </a:txBody>
                  <a:tcPr marL="12700" marR="12700" marT="12700" anchor="b"/>
                </a:tc>
                <a:tc>
                  <a:txBody>
                    <a:bodyPr/>
                    <a:lstStyle/>
                    <a:p>
                      <a:pPr algn="r">
                        <a:buNone/>
                      </a:pPr>
                      <a:r>
                        <a:rPr lang="en-US" sz="1100"/>
                        <a:t>116</a:t>
                      </a:r>
                    </a:p>
                  </a:txBody>
                  <a:tcPr marL="12700" marR="12700" marT="12700" anchor="b"/>
                </a:tc>
                <a:tc>
                  <a:txBody>
                    <a:bodyPr/>
                    <a:lstStyle/>
                    <a:p>
                      <a:pPr algn="r">
                        <a:buNone/>
                      </a:pPr>
                      <a:r>
                        <a:rPr lang="en-US" sz="1100"/>
                        <a:t>29</a:t>
                      </a:r>
                    </a:p>
                  </a:txBody>
                  <a:tcPr marL="12700" marR="12700" marT="12700" anchor="b"/>
                </a:tc>
                <a:tc>
                  <a:txBody>
                    <a:bodyPr/>
                    <a:lstStyle/>
                    <a:p>
                      <a:pPr algn="r">
                        <a:buNone/>
                      </a:pPr>
                      <a:r>
                        <a:rPr lang="en-US" sz="1100"/>
                        <a:t>145</a:t>
                      </a:r>
                    </a:p>
                  </a:txBody>
                  <a:tcPr marL="12700" marR="12700" marT="12700" anchor="b"/>
                </a:tc>
                <a:extLst>
                  <a:ext uri="{0D108BD9-81ED-4DB2-BD59-A6C34878D82A}">
                    <a16:rowId xmlns:a16="http://schemas.microsoft.com/office/drawing/2014/main" val="10007"/>
                  </a:ext>
                </a:extLst>
              </a:tr>
              <a:tr h="257810">
                <a:tc>
                  <a:txBody>
                    <a:bodyPr/>
                    <a:lstStyle/>
                    <a:p>
                      <a:pPr>
                        <a:buNone/>
                      </a:pPr>
                      <a:r>
                        <a:rPr lang="en-US" sz="1100"/>
                        <a:t>73--75</a:t>
                      </a:r>
                    </a:p>
                  </a:txBody>
                  <a:tcPr marL="12700" marR="12700" marT="12700" anchor="b"/>
                </a:tc>
                <a:tc>
                  <a:txBody>
                    <a:bodyPr/>
                    <a:lstStyle/>
                    <a:p>
                      <a:pPr algn="r">
                        <a:buNone/>
                      </a:pPr>
                      <a:r>
                        <a:rPr lang="en-US" sz="1100"/>
                        <a:t>107</a:t>
                      </a:r>
                    </a:p>
                  </a:txBody>
                  <a:tcPr marL="12700" marR="12700" marT="12700" anchor="b"/>
                </a:tc>
                <a:tc>
                  <a:txBody>
                    <a:bodyPr/>
                    <a:lstStyle/>
                    <a:p>
                      <a:pPr algn="r">
                        <a:buNone/>
                      </a:pPr>
                      <a:r>
                        <a:rPr lang="en-US" sz="1100"/>
                        <a:t>27</a:t>
                      </a:r>
                    </a:p>
                  </a:txBody>
                  <a:tcPr marL="12700" marR="12700" marT="12700" anchor="b"/>
                </a:tc>
                <a:tc>
                  <a:txBody>
                    <a:bodyPr/>
                    <a:lstStyle/>
                    <a:p>
                      <a:pPr algn="r">
                        <a:buNone/>
                      </a:pPr>
                      <a:r>
                        <a:rPr lang="en-US" sz="1100"/>
                        <a:t>134</a:t>
                      </a:r>
                    </a:p>
                  </a:txBody>
                  <a:tcPr marL="12700" marR="12700" marT="12700" anchor="b"/>
                </a:tc>
                <a:extLst>
                  <a:ext uri="{0D108BD9-81ED-4DB2-BD59-A6C34878D82A}">
                    <a16:rowId xmlns:a16="http://schemas.microsoft.com/office/drawing/2014/main" val="10008"/>
                  </a:ext>
                </a:extLst>
              </a:tr>
              <a:tr h="257810">
                <a:tc>
                  <a:txBody>
                    <a:bodyPr/>
                    <a:lstStyle/>
                    <a:p>
                      <a:pPr>
                        <a:buNone/>
                      </a:pPr>
                      <a:r>
                        <a:rPr lang="en-US" sz="1100"/>
                        <a:t>76--78</a:t>
                      </a:r>
                    </a:p>
                  </a:txBody>
                  <a:tcPr marL="12700" marR="12700" marT="12700" anchor="b"/>
                </a:tc>
                <a:tc>
                  <a:txBody>
                    <a:bodyPr/>
                    <a:lstStyle/>
                    <a:p>
                      <a:pPr algn="r">
                        <a:buNone/>
                      </a:pPr>
                      <a:r>
                        <a:rPr lang="en-US" sz="1100"/>
                        <a:t>67</a:t>
                      </a:r>
                    </a:p>
                  </a:txBody>
                  <a:tcPr marL="12700" marR="12700" marT="12700" anchor="b"/>
                </a:tc>
                <a:tc>
                  <a:txBody>
                    <a:bodyPr/>
                    <a:lstStyle/>
                    <a:p>
                      <a:pPr algn="r">
                        <a:buNone/>
                      </a:pPr>
                      <a:r>
                        <a:rPr lang="en-US" sz="1100"/>
                        <a:t>17</a:t>
                      </a:r>
                    </a:p>
                  </a:txBody>
                  <a:tcPr marL="12700" marR="12700" marT="12700" anchor="b"/>
                </a:tc>
                <a:tc>
                  <a:txBody>
                    <a:bodyPr/>
                    <a:lstStyle/>
                    <a:p>
                      <a:pPr algn="r">
                        <a:buNone/>
                      </a:pPr>
                      <a:r>
                        <a:rPr lang="en-US" sz="1100"/>
                        <a:t>84</a:t>
                      </a:r>
                    </a:p>
                  </a:txBody>
                  <a:tcPr marL="12700" marR="12700" marT="12700" anchor="b"/>
                </a:tc>
                <a:extLst>
                  <a:ext uri="{0D108BD9-81ED-4DB2-BD59-A6C34878D82A}">
                    <a16:rowId xmlns:a16="http://schemas.microsoft.com/office/drawing/2014/main" val="10009"/>
                  </a:ext>
                </a:extLst>
              </a:tr>
              <a:tr h="257810">
                <a:tc>
                  <a:txBody>
                    <a:bodyPr/>
                    <a:lstStyle/>
                    <a:p>
                      <a:pPr>
                        <a:buNone/>
                      </a:pPr>
                      <a:r>
                        <a:rPr lang="en-US" sz="1100"/>
                        <a:t>79--81</a:t>
                      </a:r>
                    </a:p>
                  </a:txBody>
                  <a:tcPr marL="12700" marR="12700" marT="12700" anchor="b"/>
                </a:tc>
                <a:tc>
                  <a:txBody>
                    <a:bodyPr/>
                    <a:lstStyle/>
                    <a:p>
                      <a:pPr algn="r">
                        <a:buNone/>
                      </a:pPr>
                      <a:r>
                        <a:rPr lang="en-US" sz="1100"/>
                        <a:t>78</a:t>
                      </a:r>
                    </a:p>
                  </a:txBody>
                  <a:tcPr marL="12700" marR="12700" marT="12700" anchor="b"/>
                </a:tc>
                <a:tc>
                  <a:txBody>
                    <a:bodyPr/>
                    <a:lstStyle/>
                    <a:p>
                      <a:pPr algn="r">
                        <a:buNone/>
                      </a:pPr>
                      <a:r>
                        <a:rPr lang="en-US" sz="1100"/>
                        <a:t>19</a:t>
                      </a:r>
                    </a:p>
                  </a:txBody>
                  <a:tcPr marL="12700" marR="12700" marT="12700" anchor="b"/>
                </a:tc>
                <a:tc>
                  <a:txBody>
                    <a:bodyPr/>
                    <a:lstStyle/>
                    <a:p>
                      <a:pPr algn="r">
                        <a:buNone/>
                      </a:pPr>
                      <a:r>
                        <a:rPr lang="en-US" sz="1100"/>
                        <a:t>97</a:t>
                      </a:r>
                    </a:p>
                  </a:txBody>
                  <a:tcPr marL="12700" marR="12700" marT="12700" anchor="b"/>
                </a:tc>
                <a:extLst>
                  <a:ext uri="{0D108BD9-81ED-4DB2-BD59-A6C34878D82A}">
                    <a16:rowId xmlns:a16="http://schemas.microsoft.com/office/drawing/2014/main" val="10010"/>
                  </a:ext>
                </a:extLst>
              </a:tr>
              <a:tr h="257810">
                <a:tc>
                  <a:txBody>
                    <a:bodyPr/>
                    <a:lstStyle/>
                    <a:p>
                      <a:pPr>
                        <a:buNone/>
                      </a:pPr>
                      <a:r>
                        <a:rPr lang="en-US" sz="1100"/>
                        <a:t>82--84</a:t>
                      </a:r>
                    </a:p>
                  </a:txBody>
                  <a:tcPr marL="12700" marR="12700" marT="12700" anchor="b"/>
                </a:tc>
                <a:tc>
                  <a:txBody>
                    <a:bodyPr/>
                    <a:lstStyle/>
                    <a:p>
                      <a:pPr algn="r">
                        <a:buNone/>
                      </a:pPr>
                      <a:r>
                        <a:rPr lang="en-US" sz="1100"/>
                        <a:t>38</a:t>
                      </a:r>
                    </a:p>
                  </a:txBody>
                  <a:tcPr marL="12700" marR="12700" marT="12700" anchor="b"/>
                </a:tc>
                <a:tc>
                  <a:txBody>
                    <a:bodyPr/>
                    <a:lstStyle/>
                    <a:p>
                      <a:pPr algn="r">
                        <a:buNone/>
                      </a:pPr>
                      <a:r>
                        <a:rPr lang="en-US" sz="1100"/>
                        <a:t>9</a:t>
                      </a:r>
                    </a:p>
                  </a:txBody>
                  <a:tcPr marL="12700" marR="12700" marT="12700" anchor="b"/>
                </a:tc>
                <a:tc>
                  <a:txBody>
                    <a:bodyPr/>
                    <a:lstStyle/>
                    <a:p>
                      <a:pPr algn="r">
                        <a:buNone/>
                      </a:pPr>
                      <a:r>
                        <a:rPr lang="en-US" sz="1100"/>
                        <a:t>47</a:t>
                      </a:r>
                    </a:p>
                  </a:txBody>
                  <a:tcPr marL="12700" marR="12700" marT="12700" anchor="b"/>
                </a:tc>
                <a:extLst>
                  <a:ext uri="{0D108BD9-81ED-4DB2-BD59-A6C34878D82A}">
                    <a16:rowId xmlns:a16="http://schemas.microsoft.com/office/drawing/2014/main" val="10011"/>
                  </a:ext>
                </a:extLst>
              </a:tr>
              <a:tr h="257810">
                <a:tc>
                  <a:txBody>
                    <a:bodyPr/>
                    <a:lstStyle/>
                    <a:p>
                      <a:pPr>
                        <a:buNone/>
                      </a:pPr>
                      <a:r>
                        <a:rPr lang="en-US" sz="1100"/>
                        <a:t>85--87</a:t>
                      </a:r>
                    </a:p>
                  </a:txBody>
                  <a:tcPr marL="12700" marR="12700" marT="12700" anchor="b"/>
                </a:tc>
                <a:tc>
                  <a:txBody>
                    <a:bodyPr/>
                    <a:lstStyle/>
                    <a:p>
                      <a:pPr algn="r">
                        <a:buNone/>
                      </a:pPr>
                      <a:r>
                        <a:rPr lang="en-US" sz="1100"/>
                        <a:t>126</a:t>
                      </a:r>
                    </a:p>
                  </a:txBody>
                  <a:tcPr marL="12700" marR="12700" marT="12700" anchor="b"/>
                </a:tc>
                <a:tc>
                  <a:txBody>
                    <a:bodyPr/>
                    <a:lstStyle/>
                    <a:p>
                      <a:pPr algn="r">
                        <a:buNone/>
                      </a:pPr>
                      <a:r>
                        <a:rPr lang="en-US" sz="1100"/>
                        <a:t>31</a:t>
                      </a:r>
                    </a:p>
                  </a:txBody>
                  <a:tcPr marL="12700" marR="12700" marT="12700" anchor="b"/>
                </a:tc>
                <a:tc>
                  <a:txBody>
                    <a:bodyPr/>
                    <a:lstStyle/>
                    <a:p>
                      <a:pPr algn="r">
                        <a:buNone/>
                      </a:pPr>
                      <a:r>
                        <a:rPr lang="en-US" sz="1100"/>
                        <a:t>157</a:t>
                      </a:r>
                    </a:p>
                  </a:txBody>
                  <a:tcPr marL="12700" marR="12700" marT="12700" anchor="b"/>
                </a:tc>
                <a:extLst>
                  <a:ext uri="{0D108BD9-81ED-4DB2-BD59-A6C34878D82A}">
                    <a16:rowId xmlns:a16="http://schemas.microsoft.com/office/drawing/2014/main" val="10012"/>
                  </a:ext>
                </a:extLst>
              </a:tr>
              <a:tr h="257810">
                <a:tc>
                  <a:txBody>
                    <a:bodyPr/>
                    <a:lstStyle/>
                    <a:p>
                      <a:pPr>
                        <a:buNone/>
                      </a:pPr>
                      <a:r>
                        <a:rPr lang="en-US" sz="1100"/>
                        <a:t>88--90</a:t>
                      </a:r>
                    </a:p>
                  </a:txBody>
                  <a:tcPr marL="12700" marR="12700" marT="12700" anchor="b"/>
                </a:tc>
                <a:tc>
                  <a:txBody>
                    <a:bodyPr/>
                    <a:lstStyle/>
                    <a:p>
                      <a:pPr algn="r">
                        <a:buNone/>
                      </a:pPr>
                      <a:r>
                        <a:rPr lang="en-US" sz="1100"/>
                        <a:t>71</a:t>
                      </a:r>
                    </a:p>
                  </a:txBody>
                  <a:tcPr marL="12700" marR="12700" marT="12700" anchor="b"/>
                </a:tc>
                <a:tc>
                  <a:txBody>
                    <a:bodyPr/>
                    <a:lstStyle/>
                    <a:p>
                      <a:pPr algn="r">
                        <a:buNone/>
                      </a:pPr>
                      <a:r>
                        <a:rPr lang="en-US" sz="1100"/>
                        <a:t>18</a:t>
                      </a:r>
                    </a:p>
                  </a:txBody>
                  <a:tcPr marL="12700" marR="12700" marT="12700" anchor="b"/>
                </a:tc>
                <a:tc>
                  <a:txBody>
                    <a:bodyPr/>
                    <a:lstStyle/>
                    <a:p>
                      <a:pPr algn="r">
                        <a:buNone/>
                      </a:pPr>
                      <a:r>
                        <a:rPr lang="en-US" sz="1100"/>
                        <a:t>89</a:t>
                      </a:r>
                    </a:p>
                  </a:txBody>
                  <a:tcPr marL="12700" marR="12700" marT="12700" anchor="b"/>
                </a:tc>
                <a:extLst>
                  <a:ext uri="{0D108BD9-81ED-4DB2-BD59-A6C34878D82A}">
                    <a16:rowId xmlns:a16="http://schemas.microsoft.com/office/drawing/2014/main" val="10013"/>
                  </a:ext>
                </a:extLst>
              </a:tr>
              <a:tr h="257810">
                <a:tc>
                  <a:txBody>
                    <a:bodyPr/>
                    <a:lstStyle/>
                    <a:p>
                      <a:pPr>
                        <a:buNone/>
                      </a:pPr>
                      <a:r>
                        <a:rPr lang="en-US" sz="1100"/>
                        <a:t>91--93</a:t>
                      </a:r>
                    </a:p>
                  </a:txBody>
                  <a:tcPr marL="12700" marR="12700" marT="12700" anchor="b"/>
                </a:tc>
                <a:tc>
                  <a:txBody>
                    <a:bodyPr/>
                    <a:lstStyle/>
                    <a:p>
                      <a:pPr algn="r">
                        <a:buNone/>
                      </a:pPr>
                      <a:r>
                        <a:rPr lang="en-US" sz="1100"/>
                        <a:t>14</a:t>
                      </a:r>
                    </a:p>
                  </a:txBody>
                  <a:tcPr marL="12700" marR="12700" marT="12700" anchor="b"/>
                </a:tc>
                <a:tc>
                  <a:txBody>
                    <a:bodyPr/>
                    <a:lstStyle/>
                    <a:p>
                      <a:pPr algn="r">
                        <a:buNone/>
                      </a:pPr>
                      <a:r>
                        <a:rPr lang="en-US" sz="1100"/>
                        <a:t>3</a:t>
                      </a:r>
                    </a:p>
                  </a:txBody>
                  <a:tcPr marL="12700" marR="12700" marT="12700" anchor="b"/>
                </a:tc>
                <a:tc>
                  <a:txBody>
                    <a:bodyPr/>
                    <a:lstStyle/>
                    <a:p>
                      <a:pPr algn="r">
                        <a:buNone/>
                      </a:pPr>
                      <a:r>
                        <a:rPr lang="en-US" sz="1100"/>
                        <a:t>17</a:t>
                      </a:r>
                    </a:p>
                  </a:txBody>
                  <a:tcPr marL="12700" marR="12700" marT="12700" anchor="b"/>
                </a:tc>
                <a:extLst>
                  <a:ext uri="{0D108BD9-81ED-4DB2-BD59-A6C34878D82A}">
                    <a16:rowId xmlns:a16="http://schemas.microsoft.com/office/drawing/2014/main" val="10014"/>
                  </a:ext>
                </a:extLst>
              </a:tr>
              <a:tr h="257810">
                <a:tc>
                  <a:txBody>
                    <a:bodyPr/>
                    <a:lstStyle/>
                    <a:p>
                      <a:pPr>
                        <a:buNone/>
                      </a:pPr>
                      <a:r>
                        <a:rPr lang="en-US" sz="1100"/>
                        <a:t>94--96</a:t>
                      </a:r>
                    </a:p>
                  </a:txBody>
                  <a:tcPr marL="12700" marR="12700" marT="12700" anchor="b"/>
                </a:tc>
                <a:tc>
                  <a:txBody>
                    <a:bodyPr/>
                    <a:lstStyle/>
                    <a:p>
                      <a:pPr algn="r">
                        <a:buNone/>
                      </a:pPr>
                      <a:r>
                        <a:rPr lang="en-US" sz="1100"/>
                        <a:t>15</a:t>
                      </a:r>
                    </a:p>
                  </a:txBody>
                  <a:tcPr marL="12700" marR="12700" marT="12700" anchor="b"/>
                </a:tc>
                <a:tc>
                  <a:txBody>
                    <a:bodyPr/>
                    <a:lstStyle/>
                    <a:p>
                      <a:pPr algn="r">
                        <a:buNone/>
                      </a:pPr>
                      <a:r>
                        <a:rPr lang="en-US" sz="1100"/>
                        <a:t>4</a:t>
                      </a:r>
                    </a:p>
                  </a:txBody>
                  <a:tcPr marL="12700" marR="12700" marT="12700" anchor="b"/>
                </a:tc>
                <a:tc>
                  <a:txBody>
                    <a:bodyPr/>
                    <a:lstStyle/>
                    <a:p>
                      <a:pPr algn="r">
                        <a:buNone/>
                      </a:pPr>
                      <a:r>
                        <a:rPr lang="en-US" sz="1100"/>
                        <a:t>19</a:t>
                      </a:r>
                    </a:p>
                  </a:txBody>
                  <a:tcPr marL="12700" marR="12700" marT="12700" anchor="b"/>
                </a:tc>
                <a:extLst>
                  <a:ext uri="{0D108BD9-81ED-4DB2-BD59-A6C34878D82A}">
                    <a16:rowId xmlns:a16="http://schemas.microsoft.com/office/drawing/2014/main" val="10015"/>
                  </a:ext>
                </a:extLst>
              </a:tr>
              <a:tr h="257810">
                <a:tc>
                  <a:txBody>
                    <a:bodyPr/>
                    <a:lstStyle/>
                    <a:p>
                      <a:pPr>
                        <a:buNone/>
                      </a:pPr>
                      <a:r>
                        <a:rPr lang="en-US" sz="1100"/>
                        <a:t>97--99</a:t>
                      </a:r>
                    </a:p>
                  </a:txBody>
                  <a:tcPr marL="12700" marR="12700" marT="12700" anchor="b"/>
                </a:tc>
                <a:tc>
                  <a:txBody>
                    <a:bodyPr/>
                    <a:lstStyle/>
                    <a:p>
                      <a:pPr algn="r">
                        <a:buNone/>
                      </a:pPr>
                      <a:r>
                        <a:rPr lang="en-US" sz="1100"/>
                        <a:t>2</a:t>
                      </a:r>
                    </a:p>
                  </a:txBody>
                  <a:tcPr marL="12700" marR="12700" marT="12700" anchor="b"/>
                </a:tc>
                <a:tc>
                  <a:txBody>
                    <a:bodyPr/>
                    <a:lstStyle/>
                    <a:p>
                      <a:pPr algn="r">
                        <a:buNone/>
                      </a:pPr>
                      <a:r>
                        <a:rPr lang="en-US" sz="1100"/>
                        <a:t>0</a:t>
                      </a:r>
                    </a:p>
                  </a:txBody>
                  <a:tcPr marL="12700" marR="12700" marT="12700" anchor="b"/>
                </a:tc>
                <a:tc>
                  <a:txBody>
                    <a:bodyPr/>
                    <a:lstStyle/>
                    <a:p>
                      <a:pPr algn="r">
                        <a:buNone/>
                      </a:pPr>
                      <a:r>
                        <a:rPr lang="en-US" sz="1100"/>
                        <a:t>2</a:t>
                      </a:r>
                    </a:p>
                  </a:txBody>
                  <a:tcPr marL="12700" marR="12700" marT="12700" anchor="b"/>
                </a:tc>
                <a:extLst>
                  <a:ext uri="{0D108BD9-81ED-4DB2-BD59-A6C34878D82A}">
                    <a16:rowId xmlns:a16="http://schemas.microsoft.com/office/drawing/2014/main" val="10016"/>
                  </a:ext>
                </a:extLst>
              </a:tr>
              <a:tr h="257810">
                <a:tc>
                  <a:txBody>
                    <a:bodyPr/>
                    <a:lstStyle/>
                    <a:p>
                      <a:pPr>
                        <a:buNone/>
                      </a:pPr>
                      <a:r>
                        <a:rPr lang="en-US" sz="1100"/>
                        <a:t>100-102</a:t>
                      </a:r>
                    </a:p>
                  </a:txBody>
                  <a:tcPr marL="12700" marR="12700" marT="12700" anchor="b"/>
                </a:tc>
                <a:tc>
                  <a:txBody>
                    <a:bodyPr/>
                    <a:lstStyle/>
                    <a:p>
                      <a:pPr algn="r">
                        <a:buNone/>
                      </a:pPr>
                      <a:r>
                        <a:rPr lang="en-US" sz="1100"/>
                        <a:t>4</a:t>
                      </a:r>
                    </a:p>
                  </a:txBody>
                  <a:tcPr marL="12700" marR="12700" marT="12700" anchor="b"/>
                </a:tc>
                <a:tc>
                  <a:txBody>
                    <a:bodyPr/>
                    <a:lstStyle/>
                    <a:p>
                      <a:pPr algn="r">
                        <a:buNone/>
                      </a:pPr>
                      <a:r>
                        <a:rPr lang="en-US" sz="1100"/>
                        <a:t>1</a:t>
                      </a:r>
                    </a:p>
                  </a:txBody>
                  <a:tcPr marL="12700" marR="12700" marT="12700" anchor="b"/>
                </a:tc>
                <a:tc>
                  <a:txBody>
                    <a:bodyPr/>
                    <a:lstStyle/>
                    <a:p>
                      <a:pPr algn="r">
                        <a:buNone/>
                      </a:pPr>
                      <a:r>
                        <a:rPr lang="en-US" sz="1100"/>
                        <a:t>5</a:t>
                      </a:r>
                    </a:p>
                  </a:txBody>
                  <a:tcPr marL="12700" marR="12700" marT="12700" anchor="b"/>
                </a:tc>
                <a:extLst>
                  <a:ext uri="{0D108BD9-81ED-4DB2-BD59-A6C34878D82A}">
                    <a16:rowId xmlns:a16="http://schemas.microsoft.com/office/drawing/2014/main" val="1001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r>
              <a:rPr lang="en-GB" sz="2485" b="1" baseline="0">
                <a:solidFill>
                  <a:schemeClr val="bg1"/>
                </a:solidFill>
                <a:latin typeface="Calibri" panose="020F0502020204030204" charset="0"/>
                <a:ea typeface="Calibri" panose="020F0502020204030204" charset="0"/>
                <a:sym typeface="Calibri" panose="020F0502020204030204" charset="0"/>
              </a:rPr>
              <a:t>           AGE - COMPARISON OF ACCURACY OF DIFFERENT MODELS</a:t>
            </a: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graphicFrame>
        <p:nvGraphicFramePr>
          <p:cNvPr id="7" name="Table 6"/>
          <p:cNvGraphicFramePr/>
          <p:nvPr/>
        </p:nvGraphicFramePr>
        <p:xfrm>
          <a:off x="1001395" y="836930"/>
          <a:ext cx="6522085" cy="1920240"/>
        </p:xfrm>
        <a:graphic>
          <a:graphicData uri="http://schemas.openxmlformats.org/drawingml/2006/table">
            <a:tbl>
              <a:tblPr bandRow="1">
                <a:tableStyleId>{00A15C55-8517-42AA-B614-E9B94910E393}</a:tableStyleId>
              </a:tblPr>
              <a:tblGrid>
                <a:gridCol w="1818005">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98880">
                  <a:extLst>
                    <a:ext uri="{9D8B030D-6E8A-4147-A177-3AD203B41FA5}">
                      <a16:colId xmlns:a16="http://schemas.microsoft.com/office/drawing/2014/main" val="20004"/>
                    </a:ext>
                  </a:extLst>
                </a:gridCol>
              </a:tblGrid>
              <a:tr h="335280">
                <a:tc rowSpan="2">
                  <a:txBody>
                    <a:bodyPr/>
                    <a:lstStyle/>
                    <a:p>
                      <a:pPr algn="ctr">
                        <a:buNone/>
                      </a:pPr>
                      <a:endParaRPr lang="en-GB" altLang="en-US" sz="1600"/>
                    </a:p>
                    <a:p>
                      <a:pPr algn="ctr">
                        <a:buNone/>
                      </a:pPr>
                      <a:r>
                        <a:rPr lang="en-GB" altLang="en-US" sz="1600" b="1"/>
                        <a:t>ARCHICTECTURE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gridSpan="2">
                  <a:txBody>
                    <a:bodyPr/>
                    <a:lstStyle/>
                    <a:p>
                      <a:pPr algn="ctr">
                        <a:buNone/>
                      </a:pPr>
                      <a:r>
                        <a:rPr lang="en-GB" altLang="en-US" sz="1600" b="1"/>
                        <a:t>ACCURACY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tc gridSpan="2">
                  <a:txBody>
                    <a:bodyPr/>
                    <a:lstStyle/>
                    <a:p>
                      <a:pPr algn="ctr">
                        <a:buNone/>
                      </a:pPr>
                      <a:r>
                        <a:rPr lang="en-GB" altLang="en-US" sz="1600" b="1"/>
                        <a:t>VALIDATION ERROR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79120">
                <a:tc vMerge="1">
                  <a:txBody>
                    <a:bodyPr/>
                    <a:lstStyle/>
                    <a:p>
                      <a:endParaRPr lang="en-US"/>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p>
                      <a:pPr algn="ctr">
                        <a:buNone/>
                      </a:pPr>
                      <a:r>
                        <a:rPr lang="en-GB" altLang="en-US" sz="1600" b="1"/>
                        <a:t>Epoch 50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50</a:t>
                      </a:r>
                    </a:p>
                    <a:p>
                      <a:pPr algn="ctr">
                        <a:buNone/>
                      </a:pPr>
                      <a:r>
                        <a:rPr lang="en-GB" altLang="en-US" sz="1600" b="1"/>
                        <a:t>(in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760">
                <a:tc>
                  <a:txBody>
                    <a:bodyPr/>
                    <a:lstStyle/>
                    <a:p>
                      <a:pPr algn="ctr">
                        <a:buNone/>
                      </a:pPr>
                      <a:r>
                        <a:rPr lang="en-GB" altLang="en-US"/>
                        <a:t>Vgg 16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65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82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73.96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72.57</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640080">
                <a:tc>
                  <a:txBody>
                    <a:bodyPr/>
                    <a:lstStyle/>
                    <a:p>
                      <a:pPr algn="ctr">
                        <a:buNone/>
                      </a:pPr>
                      <a:r>
                        <a:rPr lang="en-GB" altLang="en-US"/>
                        <a:t>Resnet 50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66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a:t>80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sz="1800"/>
                        <a:t>73.75</a:t>
                      </a:r>
                    </a:p>
                    <a:p>
                      <a:pPr algn="ctr">
                        <a:buNone/>
                      </a:pPr>
                      <a:endParaRPr lang="en-GB" altLang="en-US" sz="180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GB" altLang="en-US" sz="1800"/>
                        <a:t>33.16</a:t>
                      </a:r>
                    </a:p>
                    <a:p>
                      <a:pPr algn="ctr">
                        <a:buNone/>
                      </a:pPr>
                      <a:endParaRPr lang="en-GB" altLang="en-US" sz="180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Chart 8"/>
          <p:cNvGraphicFramePr/>
          <p:nvPr/>
        </p:nvGraphicFramePr>
        <p:xfrm>
          <a:off x="971550" y="2984500"/>
          <a:ext cx="6980555" cy="307086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r>
              <a:rPr lang="en-GB" sz="2485" b="1">
                <a:solidFill>
                  <a:schemeClr val="bg1"/>
                </a:solidFill>
                <a:latin typeface="Calibri" panose="020F0502020204030204" charset="0"/>
                <a:ea typeface="Calibri" panose="020F0502020204030204" charset="0"/>
                <a:sym typeface="Calibri" panose="020F0502020204030204" charset="0"/>
              </a:rPr>
              <a:t>                        AGE CONFUSION MATRIX - RESNET 50</a:t>
            </a:r>
            <a:endParaRPr lang="en-GB" sz="2485"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3" name="Picture 2" descr="confusion_120"/>
          <p:cNvPicPr>
            <a:picLocks noChangeAspect="1"/>
          </p:cNvPicPr>
          <p:nvPr/>
        </p:nvPicPr>
        <p:blipFill>
          <a:blip r:embed="rId3"/>
          <a:stretch>
            <a:fillRect/>
          </a:stretch>
        </p:blipFill>
        <p:spPr>
          <a:xfrm>
            <a:off x="539750" y="882650"/>
            <a:ext cx="8128000" cy="4443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pPr algn="just"/>
            <a:r>
              <a:rPr lang="en-GB" sz="2485" b="1">
                <a:solidFill>
                  <a:schemeClr val="bg1"/>
                </a:solidFill>
                <a:latin typeface="Calibri" panose="020F0502020204030204" charset="0"/>
                <a:ea typeface="Calibri" panose="020F0502020204030204" charset="0"/>
                <a:sym typeface="Calibri" panose="020F0502020204030204" charset="0"/>
              </a:rPr>
              <a:t>                              AGE CONFUSION MATRIX - VGG 16</a:t>
            </a:r>
            <a:endParaRPr lang="en-GB" sz="2485"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2" name="Picture 1" descr="confusion_120"/>
          <p:cNvPicPr>
            <a:picLocks noChangeAspect="1"/>
          </p:cNvPicPr>
          <p:nvPr/>
        </p:nvPicPr>
        <p:blipFill>
          <a:blip r:embed="rId3"/>
          <a:stretch>
            <a:fillRect/>
          </a:stretch>
        </p:blipFill>
        <p:spPr>
          <a:xfrm>
            <a:off x="395605" y="908685"/>
            <a:ext cx="8128000" cy="4381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pPr algn="just"/>
            <a:r>
              <a:rPr lang="en-GB" sz="4400" b="1" baseline="0">
                <a:solidFill>
                  <a:schemeClr val="bg1"/>
                </a:solidFill>
                <a:latin typeface="Calibri" panose="020F0502020204030204" charset="0"/>
                <a:ea typeface="Calibri" panose="020F0502020204030204" charset="0"/>
                <a:sym typeface="Calibri" panose="020F0502020204030204" charset="0"/>
              </a:rPr>
              <a:t>                  GENDER DATA SET DESCRIPTION</a:t>
            </a: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graphicFrame>
        <p:nvGraphicFramePr>
          <p:cNvPr id="3" name="Table 2"/>
          <p:cNvGraphicFramePr/>
          <p:nvPr/>
        </p:nvGraphicFramePr>
        <p:xfrm>
          <a:off x="2113280" y="1882140"/>
          <a:ext cx="4909185" cy="1764030"/>
        </p:xfrm>
        <a:graphic>
          <a:graphicData uri="http://schemas.openxmlformats.org/drawingml/2006/table">
            <a:tbl>
              <a:tblPr firstRow="1">
                <a:tableStyleId>{91EBBBCC-DAD2-459C-BE2E-F6DE35CF9A28}</a:tableStyleId>
              </a:tblPr>
              <a:tblGrid>
                <a:gridCol w="1587500">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1068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tblGrid>
              <a:tr h="404495">
                <a:tc>
                  <a:txBody>
                    <a:bodyPr/>
                    <a:lstStyle/>
                    <a:p>
                      <a:pPr>
                        <a:buNone/>
                      </a:pPr>
                      <a:r>
                        <a:rPr lang="en-US" sz="1800"/>
                        <a:t>Gender group</a:t>
                      </a:r>
                    </a:p>
                  </a:txBody>
                  <a:tcPr marL="12700" marR="12700" marT="12700" anchor="b"/>
                </a:tc>
                <a:tc>
                  <a:txBody>
                    <a:bodyPr/>
                    <a:lstStyle/>
                    <a:p>
                      <a:pPr>
                        <a:buNone/>
                      </a:pPr>
                      <a:r>
                        <a:rPr lang="en-US" sz="1800"/>
                        <a:t>Train</a:t>
                      </a:r>
                    </a:p>
                  </a:txBody>
                  <a:tcPr marL="12700" marR="12700" marT="12700" anchor="b"/>
                </a:tc>
                <a:tc>
                  <a:txBody>
                    <a:bodyPr/>
                    <a:lstStyle/>
                    <a:p>
                      <a:pPr>
                        <a:buNone/>
                      </a:pPr>
                      <a:r>
                        <a:rPr lang="en-US" sz="1800"/>
                        <a:t>Test</a:t>
                      </a:r>
                    </a:p>
                  </a:txBody>
                  <a:tcPr marL="12700" marR="12700" marT="12700" anchor="b"/>
                </a:tc>
                <a:tc>
                  <a:txBody>
                    <a:bodyPr/>
                    <a:lstStyle/>
                    <a:p>
                      <a:pPr>
                        <a:buNone/>
                      </a:pPr>
                      <a:r>
                        <a:rPr lang="en-US" sz="1800"/>
                        <a:t>Total</a:t>
                      </a:r>
                    </a:p>
                  </a:txBody>
                  <a:tcPr marL="12700" marR="12700" marT="12700" anchor="b"/>
                </a:tc>
                <a:extLst>
                  <a:ext uri="{0D108BD9-81ED-4DB2-BD59-A6C34878D82A}">
                    <a16:rowId xmlns:a16="http://schemas.microsoft.com/office/drawing/2014/main" val="10000"/>
                  </a:ext>
                </a:extLst>
              </a:tr>
              <a:tr h="679450">
                <a:tc>
                  <a:txBody>
                    <a:bodyPr/>
                    <a:lstStyle/>
                    <a:p>
                      <a:pPr>
                        <a:buNone/>
                      </a:pPr>
                      <a:r>
                        <a:rPr lang="en-US" sz="1800"/>
                        <a:t>Male</a:t>
                      </a:r>
                    </a:p>
                  </a:txBody>
                  <a:tcPr marL="12700" marR="12700" marT="12700" anchor="b"/>
                </a:tc>
                <a:tc>
                  <a:txBody>
                    <a:bodyPr/>
                    <a:lstStyle/>
                    <a:p>
                      <a:pPr>
                        <a:buNone/>
                      </a:pPr>
                      <a:r>
                        <a:rPr lang="en-US" sz="1800"/>
                        <a:t>3566 </a:t>
                      </a:r>
                    </a:p>
                  </a:txBody>
                  <a:tcPr marL="12700" marR="12700" marT="12700" anchor="b"/>
                </a:tc>
                <a:tc>
                  <a:txBody>
                    <a:bodyPr/>
                    <a:lstStyle/>
                    <a:p>
                      <a:pPr>
                        <a:buNone/>
                      </a:pPr>
                      <a:r>
                        <a:rPr lang="en-US" sz="1800"/>
                        <a:t>891 </a:t>
                      </a:r>
                    </a:p>
                  </a:txBody>
                  <a:tcPr marL="12700" marR="12700" marT="12700" anchor="b"/>
                </a:tc>
                <a:tc>
                  <a:txBody>
                    <a:bodyPr/>
                    <a:lstStyle/>
                    <a:p>
                      <a:pPr>
                        <a:buNone/>
                      </a:pPr>
                      <a:r>
                        <a:rPr lang="en-US" sz="1800"/>
                        <a:t>4457</a:t>
                      </a:r>
                    </a:p>
                  </a:txBody>
                  <a:tcPr marL="12700" marR="12700" marT="12700" anchor="b"/>
                </a:tc>
                <a:extLst>
                  <a:ext uri="{0D108BD9-81ED-4DB2-BD59-A6C34878D82A}">
                    <a16:rowId xmlns:a16="http://schemas.microsoft.com/office/drawing/2014/main" val="10001"/>
                  </a:ext>
                </a:extLst>
              </a:tr>
              <a:tr h="680085">
                <a:tc>
                  <a:txBody>
                    <a:bodyPr/>
                    <a:lstStyle/>
                    <a:p>
                      <a:pPr>
                        <a:buNone/>
                      </a:pPr>
                      <a:r>
                        <a:rPr lang="en-US" sz="1800"/>
                        <a:t>Female</a:t>
                      </a:r>
                    </a:p>
                  </a:txBody>
                  <a:tcPr marL="12700" marR="12700" marT="12700" anchor="b"/>
                </a:tc>
                <a:tc>
                  <a:txBody>
                    <a:bodyPr/>
                    <a:lstStyle/>
                    <a:p>
                      <a:pPr>
                        <a:buNone/>
                      </a:pPr>
                      <a:r>
                        <a:rPr lang="en-US" sz="1800"/>
                        <a:t>4332</a:t>
                      </a:r>
                    </a:p>
                  </a:txBody>
                  <a:tcPr marL="12700" marR="12700" marT="12700" anchor="b"/>
                </a:tc>
                <a:tc>
                  <a:txBody>
                    <a:bodyPr/>
                    <a:lstStyle/>
                    <a:p>
                      <a:pPr>
                        <a:buNone/>
                      </a:pPr>
                      <a:r>
                        <a:rPr lang="en-US" sz="1800"/>
                        <a:t>1083 </a:t>
                      </a:r>
                    </a:p>
                  </a:txBody>
                  <a:tcPr marL="12700" marR="12700" marT="12700" anchor="b"/>
                </a:tc>
                <a:tc>
                  <a:txBody>
                    <a:bodyPr/>
                    <a:lstStyle/>
                    <a:p>
                      <a:pPr>
                        <a:buNone/>
                      </a:pPr>
                      <a:r>
                        <a:rPr lang="en-US" sz="1800"/>
                        <a:t>5415</a:t>
                      </a:r>
                    </a:p>
                  </a:txBody>
                  <a:tcPr marL="12700" marR="12700" marT="12700" anchor="b"/>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sz="2335" b="1">
                <a:solidFill>
                  <a:schemeClr val="bg1"/>
                </a:solidFill>
                <a:latin typeface="Calibri" panose="020F0502020204030204" charset="0"/>
                <a:ea typeface="Calibri" panose="020F0502020204030204" charset="0"/>
                <a:sym typeface="Calibri" panose="020F0502020204030204" charset="0"/>
              </a:rPr>
              <a:t>GENDER - COMPARISON OF ACCURACY OF DIFFERENT MODELS</a:t>
            </a:r>
            <a:endParaRPr lang="en-GB" altLang="en-US" sz="2335" b="1" kern="1200" dirty="0">
              <a:solidFill>
                <a:schemeClr val="bg1"/>
              </a:solidFill>
              <a:latin typeface="Calibri" panose="020F0502020204030204" charset="0"/>
              <a:ea typeface="SimSun" panose="02010600030101010101" pitchFamily="2" charset="-122"/>
              <a:sym typeface="Calibri" panose="020F0502020204030204" charset="0"/>
            </a:endParaRPr>
          </a:p>
        </p:txBody>
      </p:sp>
      <p:graphicFrame>
        <p:nvGraphicFramePr>
          <p:cNvPr id="7" name="Table 6"/>
          <p:cNvGraphicFramePr/>
          <p:nvPr/>
        </p:nvGraphicFramePr>
        <p:xfrm>
          <a:off x="959485" y="908685"/>
          <a:ext cx="6588760" cy="1920240"/>
        </p:xfrm>
        <a:graphic>
          <a:graphicData uri="http://schemas.openxmlformats.org/drawingml/2006/table">
            <a:tbl>
              <a:tblPr bandRow="1">
                <a:tableStyleId>{00A15C55-8517-42AA-B614-E9B94910E393}</a:tableStyleId>
              </a:tblPr>
              <a:tblGrid>
                <a:gridCol w="1600835">
                  <a:extLst>
                    <a:ext uri="{9D8B030D-6E8A-4147-A177-3AD203B41FA5}">
                      <a16:colId xmlns:a16="http://schemas.microsoft.com/office/drawing/2014/main" val="20000"/>
                    </a:ext>
                  </a:extLst>
                </a:gridCol>
                <a:gridCol w="1279525">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tblGrid>
              <a:tr h="335280">
                <a:tc rowSpan="2">
                  <a:txBody>
                    <a:bodyPr/>
                    <a:lstStyle/>
                    <a:p>
                      <a:pPr algn="ctr">
                        <a:buNone/>
                      </a:pPr>
                      <a:endParaRPr lang="en-GB" altLang="en-US" sz="1600"/>
                    </a:p>
                    <a:p>
                      <a:pPr algn="ctr">
                        <a:buNone/>
                      </a:pPr>
                      <a:r>
                        <a:rPr lang="en-GB" altLang="en-US" sz="1600" b="1"/>
                        <a:t>ARCHICTECTURE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gridSpan="2">
                  <a:txBody>
                    <a:bodyPr/>
                    <a:lstStyle/>
                    <a:p>
                      <a:pPr algn="ctr">
                        <a:buNone/>
                      </a:pPr>
                      <a:r>
                        <a:rPr lang="en-GB" altLang="en-US" sz="1600" b="1"/>
                        <a:t>ACCURACY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tc gridSpan="2">
                  <a:txBody>
                    <a:bodyPr/>
                    <a:lstStyle/>
                    <a:p>
                      <a:pPr algn="ctr">
                        <a:buNone/>
                      </a:pPr>
                      <a:r>
                        <a:rPr lang="en-GB" altLang="en-US" sz="1600" b="1"/>
                        <a:t>VALIDATION ERROR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79120">
                <a:tc vMerge="1">
                  <a:txBody>
                    <a:bodyPr/>
                    <a:lstStyle/>
                    <a:p>
                      <a:endParaRPr lang="en-US"/>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p>
                      <a:pPr algn="ctr">
                        <a:buNone/>
                      </a:pPr>
                      <a:r>
                        <a:rPr lang="en-GB" altLang="en-US" sz="1600" b="1"/>
                        <a:t>Epoch 50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50</a:t>
                      </a:r>
                    </a:p>
                    <a:p>
                      <a:pPr algn="ctr">
                        <a:buNone/>
                      </a:pPr>
                      <a:r>
                        <a:rPr lang="en-GB" altLang="en-US" sz="1600" b="1"/>
                        <a:t>(in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760">
                <a:tc>
                  <a:txBody>
                    <a:bodyPr/>
                    <a:lstStyle/>
                    <a:p>
                      <a:pPr algn="ctr">
                        <a:buNone/>
                      </a:pPr>
                      <a:r>
                        <a:rPr lang="en-GB" altLang="en-US"/>
                        <a:t>Vgg 16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95.31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95.31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20.36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21.07</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640080">
                <a:tc>
                  <a:txBody>
                    <a:bodyPr/>
                    <a:lstStyle/>
                    <a:p>
                      <a:pPr algn="ctr">
                        <a:buNone/>
                      </a:pPr>
                      <a:r>
                        <a:rPr lang="en-GB" altLang="en-US"/>
                        <a:t>Resnet 50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93.75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sz="1800"/>
                        <a:t>8.81</a:t>
                      </a:r>
                    </a:p>
                    <a:p>
                      <a:pPr>
                        <a:buNone/>
                      </a:pP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20.41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 name="Text Box 2"/>
          <p:cNvSpPr txBox="1"/>
          <p:nvPr/>
        </p:nvSpPr>
        <p:spPr>
          <a:xfrm>
            <a:off x="2498090" y="1234440"/>
            <a:ext cx="309880" cy="368300"/>
          </a:xfrm>
          <a:prstGeom prst="rect">
            <a:avLst/>
          </a:prstGeom>
          <a:noFill/>
        </p:spPr>
        <p:txBody>
          <a:bodyPr wrap="none" rtlCol="0">
            <a:spAutoFit/>
          </a:bodyPr>
          <a:lstStyle/>
          <a:p>
            <a:endParaRPr lang="en-US"/>
          </a:p>
        </p:txBody>
      </p:sp>
      <p:graphicFrame>
        <p:nvGraphicFramePr>
          <p:cNvPr id="4" name="Content Placeholder 3"/>
          <p:cNvGraphicFramePr>
            <a:graphicFrameLocks noGrp="1"/>
          </p:cNvGraphicFramePr>
          <p:nvPr>
            <p:ph idx="1"/>
          </p:nvPr>
        </p:nvGraphicFramePr>
        <p:xfrm>
          <a:off x="1187450" y="2924810"/>
          <a:ext cx="7138670" cy="316611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62500"/>
          </a:bodyPr>
          <a:lstStyle/>
          <a:p>
            <a:r>
              <a:rPr lang="en-GB" sz="4400" b="1">
                <a:solidFill>
                  <a:schemeClr val="bg1"/>
                </a:solidFill>
                <a:latin typeface="Calibri" panose="020F0502020204030204" charset="0"/>
                <a:ea typeface="Calibri" panose="020F0502020204030204" charset="0"/>
                <a:sym typeface="Calibri" panose="020F0502020204030204" charset="0"/>
              </a:rPr>
              <a:t>                         GENDER CONFUSION MATRIX RESNET - 50</a:t>
            </a:r>
            <a:endParaRPr lang="en-GB"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4" name="Picture 3" descr="confusion_50"/>
          <p:cNvPicPr>
            <a:picLocks noChangeAspect="1"/>
          </p:cNvPicPr>
          <p:nvPr/>
        </p:nvPicPr>
        <p:blipFill>
          <a:blip r:embed="rId3"/>
          <a:stretch>
            <a:fillRect/>
          </a:stretch>
        </p:blipFill>
        <p:spPr>
          <a:xfrm>
            <a:off x="755650" y="1052830"/>
            <a:ext cx="7849870" cy="43732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5123"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5124"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5125"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OBJECTIVES</a:t>
            </a:r>
          </a:p>
        </p:txBody>
      </p:sp>
      <p:sp>
        <p:nvSpPr>
          <p:cNvPr id="5126" name="Content Placeholder 2"/>
          <p:cNvSpPr>
            <a:spLocks noGrp="1"/>
          </p:cNvSpPr>
          <p:nvPr>
            <p:ph idx="1"/>
          </p:nvPr>
        </p:nvSpPr>
        <p:spPr>
          <a:xfrm>
            <a:off x="304800" y="1132840"/>
            <a:ext cx="8196580" cy="4363720"/>
          </a:xfrm>
        </p:spPr>
        <p:txBody>
          <a:bodyPr vert="horz">
            <a:normAutofit/>
          </a:bodyPr>
          <a:lstStyle/>
          <a:p>
            <a:pPr marL="342900" indent="-342900" algn="just">
              <a:buFont typeface="Wingdings" panose="05000000000000000000" charset="0"/>
              <a:buChar char="Ø"/>
            </a:pPr>
            <a:r>
              <a:rPr lang="en-GB" altLang="en-US" sz="2400" dirty="0"/>
              <a:t>To design an Autonomous Age Approximation, Gender and Ethnicity Prediction System based on facial features.</a:t>
            </a:r>
          </a:p>
          <a:p>
            <a:pPr marL="342900" indent="-342900" algn="just">
              <a:buFont typeface="Wingdings" panose="05000000000000000000" charset="0"/>
              <a:buChar char="Ø"/>
            </a:pPr>
            <a:r>
              <a:rPr lang="en-GB" altLang="en-US" sz="2400" dirty="0"/>
              <a:t>To reduce false prediction and improve accuracy, we incorporate Deep Learning technique.</a:t>
            </a:r>
          </a:p>
        </p:txBody>
      </p:sp>
      <p:pic>
        <p:nvPicPr>
          <p:cNvPr id="3" name="Picture 2" descr="intro ppt"/>
          <p:cNvPicPr>
            <a:picLocks noChangeAspect="1"/>
          </p:cNvPicPr>
          <p:nvPr/>
        </p:nvPicPr>
        <p:blipFill>
          <a:blip r:embed="rId3"/>
          <a:stretch>
            <a:fillRect/>
          </a:stretch>
        </p:blipFill>
        <p:spPr>
          <a:xfrm>
            <a:off x="2351405" y="2924810"/>
            <a:ext cx="4008120" cy="28765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r>
              <a:rPr lang="en-GB" sz="3310" b="1">
                <a:solidFill>
                  <a:schemeClr val="bg1"/>
                </a:solidFill>
                <a:latin typeface="Calibri" panose="020F0502020204030204" charset="0"/>
                <a:ea typeface="Calibri" panose="020F0502020204030204" charset="0"/>
                <a:sym typeface="Calibri" panose="020F0502020204030204" charset="0"/>
              </a:rPr>
              <a:t>               GENDER CONFUSION MATRIX VGG - 16</a:t>
            </a:r>
            <a:endParaRPr lang="en-GB" sz="331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3" name="Picture 2" descr="confusion_50"/>
          <p:cNvPicPr>
            <a:picLocks noChangeAspect="1"/>
          </p:cNvPicPr>
          <p:nvPr/>
        </p:nvPicPr>
        <p:blipFill>
          <a:blip r:embed="rId3"/>
          <a:stretch>
            <a:fillRect/>
          </a:stretch>
        </p:blipFill>
        <p:spPr>
          <a:xfrm>
            <a:off x="467360" y="1052830"/>
            <a:ext cx="8128000" cy="4572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pPr algn="ctr"/>
            <a:r>
              <a:rPr lang="en-GB" sz="4400" b="1" baseline="0">
                <a:solidFill>
                  <a:schemeClr val="bg1"/>
                </a:solidFill>
                <a:latin typeface="Calibri" panose="020F0502020204030204" charset="0"/>
                <a:ea typeface="Calibri" panose="020F0502020204030204" charset="0"/>
                <a:sym typeface="Calibri" panose="020F0502020204030204" charset="0"/>
              </a:rPr>
              <a:t>RACE DATASET DESCRIPTION</a:t>
            </a: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graphicFrame>
        <p:nvGraphicFramePr>
          <p:cNvPr id="2" name="Table 1"/>
          <p:cNvGraphicFramePr/>
          <p:nvPr/>
        </p:nvGraphicFramePr>
        <p:xfrm>
          <a:off x="1882775" y="1374775"/>
          <a:ext cx="5108575" cy="3365500"/>
        </p:xfrm>
        <a:graphic>
          <a:graphicData uri="http://schemas.openxmlformats.org/drawingml/2006/table">
            <a:tbl>
              <a:tblPr firstRow="1">
                <a:tableStyleId>{91EBBBCC-DAD2-459C-BE2E-F6DE35CF9A28}</a:tableStyleId>
              </a:tblPr>
              <a:tblGrid>
                <a:gridCol w="1652270">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151890">
                  <a:extLst>
                    <a:ext uri="{9D8B030D-6E8A-4147-A177-3AD203B41FA5}">
                      <a16:colId xmlns:a16="http://schemas.microsoft.com/office/drawing/2014/main" val="20002"/>
                    </a:ext>
                  </a:extLst>
                </a:gridCol>
                <a:gridCol w="1151890">
                  <a:extLst>
                    <a:ext uri="{9D8B030D-6E8A-4147-A177-3AD203B41FA5}">
                      <a16:colId xmlns:a16="http://schemas.microsoft.com/office/drawing/2014/main" val="20003"/>
                    </a:ext>
                  </a:extLst>
                </a:gridCol>
              </a:tblGrid>
              <a:tr h="673100">
                <a:tc>
                  <a:txBody>
                    <a:bodyPr/>
                    <a:lstStyle/>
                    <a:p>
                      <a:pPr>
                        <a:buNone/>
                      </a:pPr>
                      <a:r>
                        <a:rPr lang="en-US" sz="1800"/>
                        <a:t>Race group</a:t>
                      </a:r>
                    </a:p>
                  </a:txBody>
                  <a:tcPr marL="12700" marR="12700" marT="12700" anchor="b"/>
                </a:tc>
                <a:tc>
                  <a:txBody>
                    <a:bodyPr/>
                    <a:lstStyle/>
                    <a:p>
                      <a:pPr>
                        <a:buNone/>
                      </a:pPr>
                      <a:r>
                        <a:rPr lang="en-US" sz="1800"/>
                        <a:t>Train</a:t>
                      </a:r>
                    </a:p>
                  </a:txBody>
                  <a:tcPr marL="12700" marR="12700" marT="12700" anchor="b"/>
                </a:tc>
                <a:tc>
                  <a:txBody>
                    <a:bodyPr/>
                    <a:lstStyle/>
                    <a:p>
                      <a:pPr>
                        <a:buNone/>
                      </a:pPr>
                      <a:r>
                        <a:rPr lang="en-US" sz="1800"/>
                        <a:t>Test</a:t>
                      </a:r>
                    </a:p>
                  </a:txBody>
                  <a:tcPr marL="12700" marR="12700" marT="12700" anchor="b"/>
                </a:tc>
                <a:tc>
                  <a:txBody>
                    <a:bodyPr/>
                    <a:lstStyle/>
                    <a:p>
                      <a:pPr>
                        <a:buNone/>
                      </a:pPr>
                      <a:r>
                        <a:rPr lang="en-US" sz="1800"/>
                        <a:t>Total</a:t>
                      </a:r>
                    </a:p>
                  </a:txBody>
                  <a:tcPr marL="12700" marR="12700" marT="12700" anchor="b"/>
                </a:tc>
                <a:extLst>
                  <a:ext uri="{0D108BD9-81ED-4DB2-BD59-A6C34878D82A}">
                    <a16:rowId xmlns:a16="http://schemas.microsoft.com/office/drawing/2014/main" val="10000"/>
                  </a:ext>
                </a:extLst>
              </a:tr>
              <a:tr h="673100">
                <a:tc>
                  <a:txBody>
                    <a:bodyPr/>
                    <a:lstStyle/>
                    <a:p>
                      <a:pPr>
                        <a:buNone/>
                      </a:pPr>
                      <a:r>
                        <a:rPr lang="en-US" sz="1800"/>
                        <a:t>Asian</a:t>
                      </a:r>
                    </a:p>
                  </a:txBody>
                  <a:tcPr marL="12700" marR="12700" marT="12700" anchor="b"/>
                </a:tc>
                <a:tc>
                  <a:txBody>
                    <a:bodyPr/>
                    <a:lstStyle/>
                    <a:p>
                      <a:pPr>
                        <a:buNone/>
                      </a:pPr>
                      <a:r>
                        <a:rPr lang="en-US" sz="1800"/>
                        <a:t>470 </a:t>
                      </a:r>
                    </a:p>
                  </a:txBody>
                  <a:tcPr marL="12700" marR="12700" marT="12700" anchor="b"/>
                </a:tc>
                <a:tc>
                  <a:txBody>
                    <a:bodyPr/>
                    <a:lstStyle/>
                    <a:p>
                      <a:pPr>
                        <a:buNone/>
                      </a:pPr>
                      <a:r>
                        <a:rPr lang="en-US" sz="1800"/>
                        <a:t>118 </a:t>
                      </a:r>
                    </a:p>
                  </a:txBody>
                  <a:tcPr marL="12700" marR="12700" marT="12700" anchor="b"/>
                </a:tc>
                <a:tc>
                  <a:txBody>
                    <a:bodyPr/>
                    <a:lstStyle/>
                    <a:p>
                      <a:pPr>
                        <a:buNone/>
                      </a:pPr>
                      <a:r>
                        <a:rPr lang="en-US" sz="1800"/>
                        <a:t>588</a:t>
                      </a:r>
                    </a:p>
                  </a:txBody>
                  <a:tcPr marL="12700" marR="12700" marT="12700" anchor="b"/>
                </a:tc>
                <a:extLst>
                  <a:ext uri="{0D108BD9-81ED-4DB2-BD59-A6C34878D82A}">
                    <a16:rowId xmlns:a16="http://schemas.microsoft.com/office/drawing/2014/main" val="10001"/>
                  </a:ext>
                </a:extLst>
              </a:tr>
              <a:tr h="673100">
                <a:tc>
                  <a:txBody>
                    <a:bodyPr/>
                    <a:lstStyle/>
                    <a:p>
                      <a:pPr>
                        <a:buNone/>
                      </a:pPr>
                      <a:r>
                        <a:rPr lang="en-US" sz="1800"/>
                        <a:t>Black</a:t>
                      </a:r>
                    </a:p>
                  </a:txBody>
                  <a:tcPr marL="12700" marR="12700" marT="12700" anchor="b"/>
                </a:tc>
                <a:tc>
                  <a:txBody>
                    <a:bodyPr/>
                    <a:lstStyle/>
                    <a:p>
                      <a:pPr>
                        <a:buNone/>
                      </a:pPr>
                      <a:r>
                        <a:rPr lang="en-US" sz="1800"/>
                        <a:t>190 </a:t>
                      </a:r>
                    </a:p>
                  </a:txBody>
                  <a:tcPr marL="12700" marR="12700" marT="12700" anchor="b"/>
                </a:tc>
                <a:tc>
                  <a:txBody>
                    <a:bodyPr/>
                    <a:lstStyle/>
                    <a:p>
                      <a:pPr>
                        <a:buNone/>
                      </a:pPr>
                      <a:r>
                        <a:rPr lang="en-US" sz="1800"/>
                        <a:t>48 </a:t>
                      </a:r>
                    </a:p>
                  </a:txBody>
                  <a:tcPr marL="12700" marR="12700" marT="12700" anchor="b"/>
                </a:tc>
                <a:tc>
                  <a:txBody>
                    <a:bodyPr/>
                    <a:lstStyle/>
                    <a:p>
                      <a:pPr>
                        <a:buNone/>
                      </a:pPr>
                      <a:r>
                        <a:rPr lang="en-US" sz="1800"/>
                        <a:t>238</a:t>
                      </a:r>
                    </a:p>
                  </a:txBody>
                  <a:tcPr marL="12700" marR="12700" marT="12700" anchor="b"/>
                </a:tc>
                <a:extLst>
                  <a:ext uri="{0D108BD9-81ED-4DB2-BD59-A6C34878D82A}">
                    <a16:rowId xmlns:a16="http://schemas.microsoft.com/office/drawing/2014/main" val="10002"/>
                  </a:ext>
                </a:extLst>
              </a:tr>
              <a:tr h="673100">
                <a:tc>
                  <a:txBody>
                    <a:bodyPr/>
                    <a:lstStyle/>
                    <a:p>
                      <a:pPr>
                        <a:buNone/>
                      </a:pPr>
                      <a:r>
                        <a:rPr lang="en-US" sz="1800"/>
                        <a:t>Indian</a:t>
                      </a:r>
                    </a:p>
                  </a:txBody>
                  <a:tcPr marL="12700" marR="12700" marT="12700" anchor="b"/>
                </a:tc>
                <a:tc>
                  <a:txBody>
                    <a:bodyPr/>
                    <a:lstStyle/>
                    <a:p>
                      <a:pPr>
                        <a:buNone/>
                      </a:pPr>
                      <a:r>
                        <a:rPr lang="en-US" sz="1800"/>
                        <a:t>816 </a:t>
                      </a:r>
                    </a:p>
                  </a:txBody>
                  <a:tcPr marL="12700" marR="12700" marT="12700" anchor="b"/>
                </a:tc>
                <a:tc>
                  <a:txBody>
                    <a:bodyPr/>
                    <a:lstStyle/>
                    <a:p>
                      <a:pPr>
                        <a:buNone/>
                      </a:pPr>
                      <a:r>
                        <a:rPr lang="en-US" sz="1800"/>
                        <a:t>204 </a:t>
                      </a:r>
                    </a:p>
                  </a:txBody>
                  <a:tcPr marL="12700" marR="12700" marT="12700" anchor="b"/>
                </a:tc>
                <a:tc>
                  <a:txBody>
                    <a:bodyPr/>
                    <a:lstStyle/>
                    <a:p>
                      <a:pPr>
                        <a:buNone/>
                      </a:pPr>
                      <a:r>
                        <a:rPr lang="en-US" sz="1800"/>
                        <a:t>1020</a:t>
                      </a:r>
                    </a:p>
                  </a:txBody>
                  <a:tcPr marL="12700" marR="12700" marT="12700" anchor="b"/>
                </a:tc>
                <a:extLst>
                  <a:ext uri="{0D108BD9-81ED-4DB2-BD59-A6C34878D82A}">
                    <a16:rowId xmlns:a16="http://schemas.microsoft.com/office/drawing/2014/main" val="10003"/>
                  </a:ext>
                </a:extLst>
              </a:tr>
              <a:tr h="673100">
                <a:tc>
                  <a:txBody>
                    <a:bodyPr/>
                    <a:lstStyle/>
                    <a:p>
                      <a:pPr>
                        <a:buNone/>
                      </a:pPr>
                      <a:r>
                        <a:rPr lang="en-US" sz="1800"/>
                        <a:t>White</a:t>
                      </a:r>
                    </a:p>
                  </a:txBody>
                  <a:tcPr marL="12700" marR="12700" marT="12700" anchor="b"/>
                </a:tc>
                <a:tc>
                  <a:txBody>
                    <a:bodyPr/>
                    <a:lstStyle/>
                    <a:p>
                      <a:pPr>
                        <a:buNone/>
                      </a:pPr>
                      <a:r>
                        <a:rPr lang="en-US" sz="1800"/>
                        <a:t>2738 </a:t>
                      </a:r>
                    </a:p>
                  </a:txBody>
                  <a:tcPr marL="12700" marR="12700" marT="12700" anchor="b"/>
                </a:tc>
                <a:tc>
                  <a:txBody>
                    <a:bodyPr/>
                    <a:lstStyle/>
                    <a:p>
                      <a:pPr>
                        <a:buNone/>
                      </a:pPr>
                      <a:r>
                        <a:rPr lang="en-US" sz="1800"/>
                        <a:t>685 </a:t>
                      </a:r>
                    </a:p>
                  </a:txBody>
                  <a:tcPr marL="12700" marR="12700" marT="12700" anchor="b"/>
                </a:tc>
                <a:tc>
                  <a:txBody>
                    <a:bodyPr/>
                    <a:lstStyle/>
                    <a:p>
                      <a:pPr>
                        <a:buNone/>
                      </a:pPr>
                      <a:r>
                        <a:rPr lang="en-US" sz="1800"/>
                        <a:t>3423</a:t>
                      </a:r>
                    </a:p>
                  </a:txBody>
                  <a:tcPr marL="12700" marR="12700" marT="12700" anchor="b"/>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42500"/>
          </a:bodyPr>
          <a:lstStyle/>
          <a:p>
            <a:pPr algn="just"/>
            <a:r>
              <a:rPr lang="en-GB" sz="4400" b="1" baseline="0">
                <a:solidFill>
                  <a:schemeClr val="bg1"/>
                </a:solidFill>
                <a:latin typeface="Calibri" panose="020F0502020204030204" charset="0"/>
                <a:ea typeface="Calibri" panose="020F0502020204030204" charset="0"/>
                <a:sym typeface="Calibri" panose="020F0502020204030204" charset="0"/>
              </a:rPr>
              <a:t>                             RACE-</a:t>
            </a:r>
            <a:r>
              <a:rPr lang="en-GB" sz="4400" b="1">
                <a:solidFill>
                  <a:schemeClr val="bg1"/>
                </a:solidFill>
                <a:latin typeface="Calibri" panose="020F0502020204030204" charset="0"/>
                <a:ea typeface="Calibri" panose="020F0502020204030204" charset="0"/>
                <a:sym typeface="Calibri" panose="020F0502020204030204" charset="0"/>
              </a:rPr>
              <a:t>COMPARISON OF ACCURACY OF DIFFERENT MODELS</a:t>
            </a:r>
            <a:endParaRPr lang="en-GB"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graphicFrame>
        <p:nvGraphicFramePr>
          <p:cNvPr id="7" name="Table 6"/>
          <p:cNvGraphicFramePr/>
          <p:nvPr/>
        </p:nvGraphicFramePr>
        <p:xfrm>
          <a:off x="1027430" y="899795"/>
          <a:ext cx="6716395" cy="1920240"/>
        </p:xfrm>
        <a:graphic>
          <a:graphicData uri="http://schemas.openxmlformats.org/drawingml/2006/table">
            <a:tbl>
              <a:tblPr bandRow="1">
                <a:tableStyleId>{00A15C55-8517-42AA-B614-E9B94910E393}</a:tableStyleId>
              </a:tblPr>
              <a:tblGrid>
                <a:gridCol w="1644015">
                  <a:extLst>
                    <a:ext uri="{9D8B030D-6E8A-4147-A177-3AD203B41FA5}">
                      <a16:colId xmlns:a16="http://schemas.microsoft.com/office/drawing/2014/main" val="20000"/>
                    </a:ext>
                  </a:extLst>
                </a:gridCol>
                <a:gridCol w="1268095">
                  <a:extLst>
                    <a:ext uri="{9D8B030D-6E8A-4147-A177-3AD203B41FA5}">
                      <a16:colId xmlns:a16="http://schemas.microsoft.com/office/drawing/2014/main" val="20001"/>
                    </a:ext>
                  </a:extLst>
                </a:gridCol>
                <a:gridCol w="1268095">
                  <a:extLst>
                    <a:ext uri="{9D8B030D-6E8A-4147-A177-3AD203B41FA5}">
                      <a16:colId xmlns:a16="http://schemas.microsoft.com/office/drawing/2014/main" val="20002"/>
                    </a:ext>
                  </a:extLst>
                </a:gridCol>
                <a:gridCol w="1268095">
                  <a:extLst>
                    <a:ext uri="{9D8B030D-6E8A-4147-A177-3AD203B41FA5}">
                      <a16:colId xmlns:a16="http://schemas.microsoft.com/office/drawing/2014/main" val="20003"/>
                    </a:ext>
                  </a:extLst>
                </a:gridCol>
                <a:gridCol w="1268095">
                  <a:extLst>
                    <a:ext uri="{9D8B030D-6E8A-4147-A177-3AD203B41FA5}">
                      <a16:colId xmlns:a16="http://schemas.microsoft.com/office/drawing/2014/main" val="20004"/>
                    </a:ext>
                  </a:extLst>
                </a:gridCol>
              </a:tblGrid>
              <a:tr h="335280">
                <a:tc rowSpan="2">
                  <a:txBody>
                    <a:bodyPr/>
                    <a:lstStyle/>
                    <a:p>
                      <a:pPr algn="ctr">
                        <a:buNone/>
                      </a:pPr>
                      <a:endParaRPr lang="en-GB" altLang="en-US" sz="1600"/>
                    </a:p>
                    <a:p>
                      <a:pPr algn="ctr">
                        <a:buNone/>
                      </a:pPr>
                      <a:r>
                        <a:rPr lang="en-GB" altLang="en-US" sz="1600" b="1"/>
                        <a:t>ARCHICTECTURE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gridSpan="2">
                  <a:txBody>
                    <a:bodyPr/>
                    <a:lstStyle/>
                    <a:p>
                      <a:pPr algn="ctr">
                        <a:buNone/>
                      </a:pPr>
                      <a:r>
                        <a:rPr lang="en-GB" altLang="en-US" sz="1600" b="1"/>
                        <a:t>ACCURACY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tc gridSpan="2">
                  <a:txBody>
                    <a:bodyPr/>
                    <a:lstStyle/>
                    <a:p>
                      <a:pPr algn="ctr">
                        <a:buNone/>
                      </a:pPr>
                      <a:r>
                        <a:rPr lang="en-GB" altLang="en-US" sz="1600" b="1"/>
                        <a:t>VALIDATION ERROR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79120">
                <a:tc vMerge="1">
                  <a:txBody>
                    <a:bodyPr/>
                    <a:lstStyle/>
                    <a:p>
                      <a:endParaRPr lang="en-US"/>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p>
                      <a:pPr algn="ctr">
                        <a:buNone/>
                      </a:pPr>
                      <a:r>
                        <a:rPr lang="en-GB" altLang="en-US" sz="1600" b="1"/>
                        <a:t>Epoch 50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 (in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50</a:t>
                      </a:r>
                    </a:p>
                    <a:p>
                      <a:pPr algn="ctr">
                        <a:buNone/>
                      </a:pPr>
                      <a:r>
                        <a:rPr lang="en-GB" altLang="en-US" sz="1600" b="1"/>
                        <a:t>(in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tc>
                  <a:txBody>
                    <a:bodyPr/>
                    <a:lstStyle/>
                    <a:p>
                      <a:pPr algn="ctr">
                        <a:buNone/>
                      </a:pPr>
                      <a:r>
                        <a:rPr lang="en-GB" altLang="en-US" sz="1600" b="1"/>
                        <a:t>Epoch 120(in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760">
                <a:tc>
                  <a:txBody>
                    <a:bodyPr/>
                    <a:lstStyle/>
                    <a:p>
                      <a:pPr algn="ctr">
                        <a:buNone/>
                      </a:pPr>
                      <a:r>
                        <a:rPr lang="en-GB" altLang="en-US"/>
                        <a:t>Vgg 16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98.44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98.44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18.57</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3.06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640080">
                <a:tc>
                  <a:txBody>
                    <a:bodyPr/>
                    <a:lstStyle/>
                    <a:p>
                      <a:pPr algn="ctr">
                        <a:buNone/>
                      </a:pPr>
                      <a:r>
                        <a:rPr lang="en-GB" altLang="en-US"/>
                        <a:t>Resnet 50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96.88</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98.44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sz="1800"/>
                        <a:t>19.33</a:t>
                      </a:r>
                    </a:p>
                    <a:p>
                      <a:pPr>
                        <a:buNone/>
                      </a:pP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en-GB" altLang="en-US"/>
                        <a:t>15.50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 name="Text Box 2"/>
          <p:cNvSpPr txBox="1"/>
          <p:nvPr/>
        </p:nvSpPr>
        <p:spPr>
          <a:xfrm>
            <a:off x="2498090" y="1234440"/>
            <a:ext cx="309880" cy="368300"/>
          </a:xfrm>
          <a:prstGeom prst="rect">
            <a:avLst/>
          </a:prstGeom>
          <a:noFill/>
        </p:spPr>
        <p:txBody>
          <a:bodyPr wrap="none" rtlCol="0">
            <a:spAutoFit/>
          </a:bodyPr>
          <a:lstStyle/>
          <a:p>
            <a:endParaRPr lang="en-US"/>
          </a:p>
        </p:txBody>
      </p:sp>
      <p:graphicFrame>
        <p:nvGraphicFramePr>
          <p:cNvPr id="6" name="Chart 5"/>
          <p:cNvGraphicFramePr/>
          <p:nvPr/>
        </p:nvGraphicFramePr>
        <p:xfrm>
          <a:off x="1355090" y="3110230"/>
          <a:ext cx="6447790" cy="288798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pPr algn="just"/>
            <a:r>
              <a:rPr lang="en-GB" sz="2760" b="1">
                <a:solidFill>
                  <a:schemeClr val="bg1"/>
                </a:solidFill>
                <a:latin typeface="Calibri" panose="020F0502020204030204" charset="0"/>
                <a:ea typeface="Calibri" panose="020F0502020204030204" charset="0"/>
                <a:sym typeface="Calibri" panose="020F0502020204030204" charset="0"/>
              </a:rPr>
              <a:t>                  RACE CONFUSION MATRIX RESNET - 50</a:t>
            </a:r>
            <a:endParaRPr lang="en-GB" sz="276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2" name="Picture 1" descr="confusion_50"/>
          <p:cNvPicPr>
            <a:picLocks noChangeAspect="1"/>
          </p:cNvPicPr>
          <p:nvPr/>
        </p:nvPicPr>
        <p:blipFill>
          <a:blip r:embed="rId3"/>
          <a:stretch>
            <a:fillRect/>
          </a:stretch>
        </p:blipFill>
        <p:spPr>
          <a:xfrm>
            <a:off x="611505" y="836930"/>
            <a:ext cx="8128000" cy="4572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a:bodyPr>
          <a:lstStyle/>
          <a:p>
            <a:r>
              <a:rPr lang="en-GB" sz="2760" b="1">
                <a:solidFill>
                  <a:schemeClr val="bg1"/>
                </a:solidFill>
                <a:latin typeface="Calibri" panose="020F0502020204030204" charset="0"/>
                <a:ea typeface="Calibri" panose="020F0502020204030204" charset="0"/>
                <a:sym typeface="Calibri" panose="020F0502020204030204" charset="0"/>
              </a:rPr>
              <a:t>                         RACE CONFUSION MATRIX VGG - 16</a:t>
            </a:r>
            <a:endParaRPr lang="en-GB" sz="276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pic>
        <p:nvPicPr>
          <p:cNvPr id="2" name="Picture 1" descr="confusion_50"/>
          <p:cNvPicPr>
            <a:picLocks noChangeAspect="1"/>
          </p:cNvPicPr>
          <p:nvPr/>
        </p:nvPicPr>
        <p:blipFill>
          <a:blip r:embed="rId3"/>
          <a:stretch>
            <a:fillRect/>
          </a:stretch>
        </p:blipFill>
        <p:spPr>
          <a:xfrm>
            <a:off x="467360" y="764540"/>
            <a:ext cx="8128000" cy="457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IN" altLang="zh-CN" sz="4000" b="1" dirty="0">
                <a:solidFill>
                  <a:schemeClr val="bg1"/>
                </a:solidFill>
                <a:latin typeface="Calibri" panose="020F0502020204030204" charset="0"/>
                <a:ea typeface="SimSun" panose="02010600030101010101" pitchFamily="2" charset="-122"/>
              </a:rPr>
              <a:t>APPLICATIONS</a:t>
            </a:r>
            <a:endParaRPr lang="en-US" altLang="zh-CN"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1259205"/>
            <a:ext cx="8382000" cy="4867275"/>
          </a:xfrm>
        </p:spPr>
        <p:txBody>
          <a:bodyPr vert="horz">
            <a:normAutofit/>
          </a:bodyPr>
          <a:lstStyle/>
          <a:p>
            <a:pPr marL="685800" lvl="1" indent="-342900" algn="l"/>
            <a:endParaRPr lang="en-US" sz="2400" dirty="0"/>
          </a:p>
          <a:p>
            <a:pPr algn="l">
              <a:buFont typeface="Wingdings" panose="05000000000000000000" pitchFamily="2" charset="2"/>
              <a:buChar char="Ø"/>
            </a:pPr>
            <a:r>
              <a:rPr lang="en-GB" altLang="en-US" sz="2400" dirty="0"/>
              <a:t>F</a:t>
            </a:r>
            <a:r>
              <a:rPr lang="en-US" sz="2400" dirty="0"/>
              <a:t>ace recognition security systems</a:t>
            </a:r>
            <a:r>
              <a:rPr lang="en-GB" altLang="en-US" sz="2400" dirty="0"/>
              <a:t> (B</a:t>
            </a:r>
            <a:r>
              <a:rPr lang="en-US" sz="2400" dirty="0">
                <a:sym typeface="+mn-ea"/>
              </a:rPr>
              <a:t>iometrics</a:t>
            </a:r>
            <a:r>
              <a:rPr lang="en-GB" altLang="en-US" sz="2400" dirty="0">
                <a:sym typeface="+mn-ea"/>
              </a:rPr>
              <a:t>)</a:t>
            </a:r>
            <a:endParaRPr lang="en-US" sz="2400" dirty="0"/>
          </a:p>
          <a:p>
            <a:pPr algn="l">
              <a:buFont typeface="Wingdings" panose="05000000000000000000" pitchFamily="2" charset="2"/>
              <a:buChar char="Ø"/>
            </a:pPr>
            <a:r>
              <a:rPr lang="en-GB" altLang="en-US" sz="2400" dirty="0"/>
              <a:t>C</a:t>
            </a:r>
            <a:r>
              <a:rPr lang="en-US" sz="2400" dirty="0"/>
              <a:t>riminal profiling</a:t>
            </a:r>
            <a:r>
              <a:rPr lang="en-GB" altLang="en-US" sz="2400" dirty="0"/>
              <a:t> (F</a:t>
            </a:r>
            <a:r>
              <a:rPr lang="en-US" sz="2400" dirty="0">
                <a:sym typeface="+mn-ea"/>
              </a:rPr>
              <a:t>orensic art</a:t>
            </a:r>
            <a:r>
              <a:rPr lang="en-GB" altLang="en-US" sz="2400" dirty="0">
                <a:sym typeface="+mn-ea"/>
              </a:rPr>
              <a:t>)</a:t>
            </a:r>
            <a:endParaRPr lang="en-US" sz="2400" dirty="0"/>
          </a:p>
          <a:p>
            <a:pPr algn="l">
              <a:buFont typeface="Wingdings" panose="05000000000000000000" pitchFamily="2" charset="2"/>
              <a:buChar char="Ø"/>
            </a:pPr>
            <a:r>
              <a:rPr lang="en-GB" altLang="en-US" sz="2400" dirty="0"/>
              <a:t>B</a:t>
            </a:r>
            <a:r>
              <a:rPr lang="en-US" sz="2400" dirty="0"/>
              <a:t>etter integration of artificial assistants in personal life</a:t>
            </a:r>
          </a:p>
          <a:p>
            <a:pPr algn="l">
              <a:buFont typeface="Wingdings" panose="05000000000000000000" pitchFamily="2" charset="2"/>
              <a:buChar char="Ø"/>
            </a:pPr>
            <a:r>
              <a:rPr lang="en-GB" altLang="en-US" sz="2400" dirty="0"/>
              <a:t>F</a:t>
            </a:r>
            <a:r>
              <a:rPr lang="en-US" sz="2400" dirty="0"/>
              <a:t>inding lost children</a:t>
            </a:r>
          </a:p>
          <a:p>
            <a:pPr algn="l">
              <a:buFont typeface="Wingdings" panose="05000000000000000000" pitchFamily="2" charset="2"/>
              <a:buChar char="Ø"/>
            </a:pPr>
            <a:r>
              <a:rPr lang="en-GB" altLang="en-US" sz="2400" dirty="0"/>
              <a:t>S</a:t>
            </a:r>
            <a:r>
              <a:rPr lang="en-US" sz="2400" dirty="0"/>
              <a:t>urveillance monitoring</a:t>
            </a:r>
          </a:p>
          <a:p>
            <a:pPr algn="l">
              <a:buFont typeface="Wingdings" panose="05000000000000000000" pitchFamily="2" charset="2"/>
              <a:buChar char="Ø"/>
            </a:pPr>
            <a:r>
              <a:rPr lang="en-GB" altLang="en-US" sz="2400" dirty="0"/>
              <a:t>E</a:t>
            </a:r>
            <a:r>
              <a:rPr lang="en-US" sz="2400" dirty="0"/>
              <a:t>lectronic customer relationship management</a:t>
            </a:r>
          </a:p>
          <a:p>
            <a:pPr algn="l">
              <a:buFont typeface="Wingdings" panose="05000000000000000000" pitchFamily="2" charset="2"/>
            </a:pP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OUTPUT</a:t>
            </a:r>
          </a:p>
        </p:txBody>
      </p:sp>
      <p:pic>
        <p:nvPicPr>
          <p:cNvPr id="3" name="Picture 2" descr="WhatsApp Image 2022-06-07 at 6.11.34 PM"/>
          <p:cNvPicPr>
            <a:picLocks noChangeAspect="1"/>
          </p:cNvPicPr>
          <p:nvPr/>
        </p:nvPicPr>
        <p:blipFill>
          <a:blip r:embed="rId3"/>
          <a:srcRect l="5721" t="14853" r="5457" b="19106"/>
          <a:stretch>
            <a:fillRect/>
          </a:stretch>
        </p:blipFill>
        <p:spPr>
          <a:xfrm>
            <a:off x="712470" y="821055"/>
            <a:ext cx="7679055" cy="2463800"/>
          </a:xfrm>
          <a:prstGeom prst="rect">
            <a:avLst/>
          </a:prstGeom>
        </p:spPr>
      </p:pic>
      <p:pic>
        <p:nvPicPr>
          <p:cNvPr id="4" name="Picture 3" descr="WhatsApp Image 2022-06-07 at 6.11.34 PM (1)"/>
          <p:cNvPicPr>
            <a:picLocks noChangeAspect="1"/>
          </p:cNvPicPr>
          <p:nvPr/>
        </p:nvPicPr>
        <p:blipFill>
          <a:blip r:embed="rId4"/>
          <a:srcRect l="6156" t="17277" r="1898" b="19656"/>
          <a:stretch>
            <a:fillRect/>
          </a:stretch>
        </p:blipFill>
        <p:spPr>
          <a:xfrm>
            <a:off x="714375" y="3415030"/>
            <a:ext cx="7676515" cy="27051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OUTPUT</a:t>
            </a:r>
          </a:p>
        </p:txBody>
      </p:sp>
      <p:pic>
        <p:nvPicPr>
          <p:cNvPr id="5" name="Picture 4" descr="WhatsApp Image 2022-06-07 at 6.11.35 PM"/>
          <p:cNvPicPr>
            <a:picLocks noChangeAspect="1"/>
          </p:cNvPicPr>
          <p:nvPr/>
        </p:nvPicPr>
        <p:blipFill>
          <a:blip r:embed="rId3"/>
          <a:srcRect l="14844" t="17222" r="4500" b="19750"/>
          <a:stretch>
            <a:fillRect/>
          </a:stretch>
        </p:blipFill>
        <p:spPr>
          <a:xfrm>
            <a:off x="971550" y="1700530"/>
            <a:ext cx="6665595" cy="34321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87500" lnSpcReduction="20000"/>
          </a:bodyPr>
          <a:lstStyle/>
          <a:p>
            <a:r>
              <a:rPr lang="en-GB" sz="4400" b="1" baseline="0" dirty="0">
                <a:solidFill>
                  <a:schemeClr val="bg1"/>
                </a:solidFill>
                <a:latin typeface="Calibri" panose="020F0502020204030204" charset="0"/>
                <a:ea typeface="Calibri" panose="020F0502020204030204" charset="0"/>
                <a:sym typeface="Calibri" panose="020F0502020204030204" charset="0"/>
              </a:rPr>
              <a:t>        CONCLUSION AND FUTURE WORKS</a:t>
            </a:r>
          </a:p>
        </p:txBody>
      </p:sp>
      <p:sp>
        <p:nvSpPr>
          <p:cNvPr id="5" name="Content Placeholder 4"/>
          <p:cNvSpPr>
            <a:spLocks noGrp="1"/>
          </p:cNvSpPr>
          <p:nvPr>
            <p:ph idx="1"/>
          </p:nvPr>
        </p:nvSpPr>
        <p:spPr>
          <a:xfrm>
            <a:off x="457200" y="847725"/>
            <a:ext cx="8229600" cy="5278755"/>
          </a:xfrm>
        </p:spPr>
        <p:txBody>
          <a:bodyPr>
            <a:normAutofit/>
          </a:bodyPr>
          <a:lstStyle/>
          <a:p>
            <a:pPr marL="6350" marR="0" indent="-5715" algn="just">
              <a:lnSpc>
                <a:spcPct val="150000"/>
              </a:lnSpc>
              <a:spcBef>
                <a:spcPts val="0"/>
              </a:spcBef>
              <a:spcAft>
                <a:spcPts val="25"/>
              </a:spcAft>
            </a:pPr>
            <a:r>
              <a:rPr lang="en-IN" sz="1800" dirty="0">
                <a:solidFill>
                  <a:srgbClr val="000000"/>
                </a:solidFill>
                <a:effectLst/>
                <a:latin typeface="Times New Roman" panose="02020603050405020304" pitchFamily="18" charset="0"/>
                <a:ea typeface="Times New Roman" panose="02020603050405020304" pitchFamily="18" charset="0"/>
              </a:rPr>
              <a:t> This study proposes a generic framework for estimating automatic identification (age, gender, and race) using a database of face photos.</a:t>
            </a:r>
          </a:p>
          <a:p>
            <a:pPr marL="6350" marR="0" indent="-5715" algn="just">
              <a:lnSpc>
                <a:spcPct val="150000"/>
              </a:lnSpc>
              <a:spcBef>
                <a:spcPts val="0"/>
              </a:spcBef>
              <a:spcAft>
                <a:spcPts val="25"/>
              </a:spcAft>
            </a:pPr>
            <a:r>
              <a:rPr lang="en-IN" sz="1800" dirty="0">
                <a:solidFill>
                  <a:srgbClr val="000000"/>
                </a:solidFill>
                <a:effectLst/>
                <a:latin typeface="Times New Roman" panose="02020603050405020304" pitchFamily="18" charset="0"/>
                <a:ea typeface="Times New Roman" panose="02020603050405020304" pitchFamily="18" charset="0"/>
              </a:rPr>
              <a:t>The proposed approach </a:t>
            </a:r>
            <a:r>
              <a:rPr lang="en-GB" sz="1800" dirty="0">
                <a:solidFill>
                  <a:srgbClr val="000000"/>
                </a:solidFill>
                <a:effectLst/>
                <a:latin typeface="Times New Roman" panose="02020603050405020304" pitchFamily="18" charset="0"/>
                <a:ea typeface="Times New Roman" panose="02020603050405020304" pitchFamily="18" charset="0"/>
              </a:rPr>
              <a:t>utilizes</a:t>
            </a:r>
            <a:r>
              <a:rPr lang="en-IN" sz="1800" dirty="0">
                <a:solidFill>
                  <a:srgbClr val="000000"/>
                </a:solidFill>
                <a:effectLst/>
                <a:latin typeface="Times New Roman" panose="02020603050405020304" pitchFamily="18" charset="0"/>
                <a:ea typeface="Times New Roman" panose="02020603050405020304" pitchFamily="18" charset="0"/>
              </a:rPr>
              <a:t> a superior system performance in order to increase the estimation accuracy of demographic variables.</a:t>
            </a:r>
          </a:p>
          <a:p>
            <a:pPr marL="6350" marR="0" indent="-5715" algn="just">
              <a:lnSpc>
                <a:spcPct val="150000"/>
              </a:lnSpc>
              <a:spcBef>
                <a:spcPts val="0"/>
              </a:spcBef>
              <a:spcAft>
                <a:spcPts val="25"/>
              </a:spcAft>
            </a:pPr>
            <a:r>
              <a:rPr lang="en-IN" sz="1800" dirty="0">
                <a:solidFill>
                  <a:srgbClr val="000000"/>
                </a:solidFill>
                <a:effectLst/>
                <a:latin typeface="Times New Roman" panose="02020603050405020304" pitchFamily="18" charset="0"/>
                <a:ea typeface="Times New Roman" panose="02020603050405020304" pitchFamily="18" charset="0"/>
              </a:rPr>
              <a:t> It demonstrates that the suggested facial features-based Gender, Age, and Ethnicity estimation outperforms the majority of state-of-the-art techniques in U</a:t>
            </a:r>
            <a:r>
              <a:rPr lang="en-GB" sz="1800" dirty="0">
                <a:solidFill>
                  <a:srgbClr val="000000"/>
                </a:solidFill>
                <a:effectLst/>
                <a:latin typeface="Times New Roman" panose="02020603050405020304" pitchFamily="18" charset="0"/>
                <a:ea typeface="Times New Roman" panose="02020603050405020304" pitchFamily="18" charset="0"/>
              </a:rPr>
              <a:t>TK</a:t>
            </a:r>
            <a:r>
              <a:rPr lang="en-IN" sz="1800" dirty="0">
                <a:solidFill>
                  <a:srgbClr val="000000"/>
                </a:solidFill>
                <a:effectLst/>
                <a:latin typeface="Times New Roman" panose="02020603050405020304" pitchFamily="18" charset="0"/>
                <a:ea typeface="Times New Roman" panose="02020603050405020304" pitchFamily="18" charset="0"/>
              </a:rPr>
              <a:t> databases.</a:t>
            </a:r>
          </a:p>
          <a:p>
            <a:pPr marL="6350" marR="0" indent="-5715" algn="just">
              <a:lnSpc>
                <a:spcPct val="150000"/>
              </a:lnSpc>
              <a:spcBef>
                <a:spcPts val="0"/>
              </a:spcBef>
              <a:spcAft>
                <a:spcPts val="25"/>
              </a:spcAft>
            </a:pPr>
            <a:r>
              <a:rPr lang="en-IN" sz="1800" dirty="0">
                <a:solidFill>
                  <a:srgbClr val="000000"/>
                </a:solidFill>
                <a:effectLst/>
                <a:latin typeface="Times New Roman" panose="02020603050405020304" pitchFamily="18" charset="0"/>
                <a:ea typeface="Times New Roman" panose="02020603050405020304" pitchFamily="18" charset="0"/>
              </a:rPr>
              <a:t>In addition, the proposed method performed admirably in the difficult databases.</a:t>
            </a:r>
          </a:p>
          <a:p>
            <a:pPr marL="6350" marR="0" indent="-5715" algn="just">
              <a:lnSpc>
                <a:spcPct val="150000"/>
              </a:lnSpc>
              <a:spcBef>
                <a:spcPts val="0"/>
              </a:spcBef>
              <a:spcAft>
                <a:spcPts val="25"/>
              </a:spcAft>
            </a:pPr>
            <a:r>
              <a:rPr lang="en-IN" sz="1800" dirty="0">
                <a:solidFill>
                  <a:srgbClr val="000000"/>
                </a:solidFill>
                <a:effectLst/>
                <a:latin typeface="Times New Roman" panose="02020603050405020304" pitchFamily="18" charset="0"/>
                <a:ea typeface="Times New Roman" panose="02020603050405020304" pitchFamily="18" charset="0"/>
              </a:rPr>
              <a:t>In future different optimization and regularisation functions can be incorporated to the proposed system to increase the accuracy and also decrease the false prediction rate.</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indent="0" algn="just">
              <a:buNone/>
            </a:pPr>
            <a:endParaRPr lang="en-US" dirty="0"/>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IN" altLang="zh-CN" sz="4000" b="1" dirty="0">
                <a:solidFill>
                  <a:schemeClr val="bg1"/>
                </a:solidFill>
                <a:latin typeface="Calibri" panose="020F0502020204030204" charset="0"/>
                <a:ea typeface="SimSun" panose="02010600030101010101" pitchFamily="2" charset="-122"/>
              </a:rPr>
              <a:t>REFERENCES</a:t>
            </a:r>
            <a:endParaRPr lang="en-US" altLang="zh-CN"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975995"/>
            <a:ext cx="8610600" cy="4541237"/>
          </a:xfrm>
        </p:spPr>
        <p:txBody>
          <a:bodyPr vert="horz">
            <a:normAutofit fontScale="60000" lnSpcReduction="20000"/>
          </a:bodyPr>
          <a:lstStyle/>
          <a:p>
            <a:pPr marL="685800" lvl="1" indent="-342900" algn="l"/>
            <a:endParaRPr lang="en-US" sz="2400" kern="1200" dirty="0">
              <a:latin typeface="Calibri" panose="020F0502020204030204" charset="0"/>
              <a:ea typeface="SimSun" panose="02010600030101010101" pitchFamily="2" charset="-122"/>
              <a:sym typeface="Calibri" panose="020F0502020204030204" charset="0"/>
            </a:endParaRPr>
          </a:p>
          <a:p>
            <a:pPr marL="342900" indent="-342900" algn="just">
              <a:buFont typeface="Wingdings" panose="05000000000000000000" pitchFamily="2" charset="2"/>
              <a:buChar char="Ø"/>
            </a:pPr>
            <a:r>
              <a:rPr lang="en-IN" sz="2900" kern="1200" dirty="0">
                <a:latin typeface="Calibri" panose="020F0502020204030204" charset="0"/>
                <a:ea typeface="SimSun" panose="02010600030101010101" pitchFamily="2" charset="-122"/>
                <a:sym typeface="Calibri" panose="020F0502020204030204" charset="0"/>
              </a:rPr>
              <a:t>  </a:t>
            </a:r>
            <a:r>
              <a:rPr sz="2900" kern="1200" dirty="0" err="1">
                <a:latin typeface="Calibri" panose="020F0502020204030204" charset="0"/>
                <a:ea typeface="SimSun" panose="02010600030101010101" pitchFamily="2" charset="-122"/>
                <a:sym typeface="Calibri" panose="020F0502020204030204" charset="0"/>
              </a:rPr>
              <a:t>Akhand</a:t>
            </a:r>
            <a:r>
              <a:rPr sz="2900" kern="1200" dirty="0">
                <a:latin typeface="Calibri" panose="020F0502020204030204" charset="0"/>
                <a:ea typeface="SimSun" panose="02010600030101010101" pitchFamily="2" charset="-122"/>
                <a:sym typeface="Calibri" panose="020F0502020204030204" charset="0"/>
              </a:rPr>
              <a:t>, M. A., </a:t>
            </a:r>
            <a:r>
              <a:rPr sz="2900" kern="1200" dirty="0" err="1">
                <a:latin typeface="Calibri" panose="020F0502020204030204" charset="0"/>
                <a:ea typeface="SimSun" panose="02010600030101010101" pitchFamily="2" charset="-122"/>
                <a:sym typeface="Calibri" panose="020F0502020204030204" charset="0"/>
              </a:rPr>
              <a:t>Sayim</a:t>
            </a:r>
            <a:r>
              <a:rPr sz="2900" kern="1200" dirty="0">
                <a:latin typeface="Calibri" panose="020F0502020204030204" charset="0"/>
                <a:ea typeface="SimSun" panose="02010600030101010101" pitchFamily="2" charset="-122"/>
                <a:sym typeface="Calibri" panose="020F0502020204030204" charset="0"/>
              </a:rPr>
              <a:t>, M. I., Roy, S., &amp;  Siddique, N. (2020). Human </a:t>
            </a:r>
            <a:r>
              <a:rPr lang="en-IN" sz="2900" kern="1200" dirty="0">
                <a:latin typeface="Calibri" panose="020F0502020204030204" charset="0"/>
                <a:ea typeface="SimSun" panose="02010600030101010101" pitchFamily="2" charset="-122"/>
                <a:sym typeface="Calibri" panose="020F0502020204030204" charset="0"/>
              </a:rPr>
              <a:t>  </a:t>
            </a:r>
            <a:r>
              <a:rPr sz="2900" kern="1200" dirty="0">
                <a:latin typeface="Calibri" panose="020F0502020204030204" charset="0"/>
                <a:ea typeface="SimSun" panose="02010600030101010101" pitchFamily="2" charset="-122"/>
                <a:sym typeface="Calibri" panose="020F0502020204030204" charset="0"/>
              </a:rPr>
              <a:t>Ag</a:t>
            </a:r>
            <a:r>
              <a:rPr lang="en-IN" sz="2900" kern="1200" dirty="0">
                <a:latin typeface="Calibri" panose="020F0502020204030204" charset="0"/>
                <a:ea typeface="SimSun" panose="02010600030101010101" pitchFamily="2" charset="-122"/>
                <a:sym typeface="Calibri" panose="020F0502020204030204" charset="0"/>
              </a:rPr>
              <a:t>e  </a:t>
            </a:r>
            <a:r>
              <a:rPr sz="2900" kern="1200" dirty="0">
                <a:latin typeface="Calibri" panose="020F0502020204030204" charset="0"/>
                <a:ea typeface="SimSun" panose="02010600030101010101" pitchFamily="2" charset="-122"/>
                <a:sym typeface="Calibri" panose="020F0502020204030204" charset="0"/>
              </a:rPr>
              <a:t>Prediction from </a:t>
            </a:r>
            <a:r>
              <a:rPr lang="en-GB" sz="2900" kern="1200" dirty="0">
                <a:latin typeface="Calibri" panose="020F0502020204030204" charset="0"/>
                <a:ea typeface="SimSun" panose="02010600030101010101" pitchFamily="2" charset="-122"/>
                <a:sym typeface="Calibri" panose="020F0502020204030204" charset="0"/>
              </a:rPr>
              <a:t>  </a:t>
            </a:r>
            <a:r>
              <a:rPr sz="2900" kern="1200" dirty="0">
                <a:latin typeface="Calibri" panose="020F0502020204030204" charset="0"/>
                <a:ea typeface="SimSun" panose="02010600030101010101" pitchFamily="2" charset="-122"/>
                <a:sym typeface="Calibri" panose="020F0502020204030204" charset="0"/>
              </a:rPr>
              <a:t>Facial Image Using Transfer Learning in Deep Convolutional Neural Networks. Proceedings of International Joint </a:t>
            </a:r>
            <a:r>
              <a:rPr lang="en-IN" sz="2900" kern="1200" dirty="0">
                <a:latin typeface="Calibri" panose="020F0502020204030204" charset="0"/>
                <a:ea typeface="SimSun" panose="02010600030101010101" pitchFamily="2" charset="-122"/>
                <a:sym typeface="Calibri" panose="020F0502020204030204" charset="0"/>
              </a:rPr>
              <a:t>   </a:t>
            </a:r>
            <a:r>
              <a:rPr sz="2900" kern="1200" dirty="0">
                <a:latin typeface="Calibri" panose="020F0502020204030204" charset="0"/>
                <a:ea typeface="SimSun" panose="02010600030101010101" pitchFamily="2" charset="-122"/>
                <a:sym typeface="Calibri" panose="020F0502020204030204" charset="0"/>
              </a:rPr>
              <a:t>Conference on Computational Intelligence Algorithms for Intelligent Sys-</a:t>
            </a:r>
            <a:r>
              <a:rPr sz="2900" kern="1200" dirty="0" err="1">
                <a:latin typeface="Calibri" panose="020F0502020204030204" charset="0"/>
                <a:ea typeface="SimSun" panose="02010600030101010101" pitchFamily="2" charset="-122"/>
                <a:sym typeface="Calibri" panose="020F0502020204030204" charset="0"/>
              </a:rPr>
              <a:t>tems</a:t>
            </a:r>
            <a:r>
              <a:rPr sz="2900" kern="1200" dirty="0">
                <a:latin typeface="Calibri" panose="020F0502020204030204" charset="0"/>
                <a:ea typeface="SimSun" panose="02010600030101010101" pitchFamily="2" charset="-122"/>
                <a:sym typeface="Calibri" panose="020F0502020204030204" charset="0"/>
              </a:rPr>
              <a:t>, 217-229. </a:t>
            </a:r>
            <a:r>
              <a:rPr lang="en-IN" sz="2900" kern="1200" dirty="0">
                <a:latin typeface="Calibri" panose="020F0502020204030204" charset="0"/>
                <a:ea typeface="SimSun" panose="02010600030101010101" pitchFamily="2" charset="-122"/>
                <a:sym typeface="Calibri" panose="020F0502020204030204" charset="0"/>
              </a:rPr>
              <a:t>           </a:t>
            </a:r>
            <a:r>
              <a:rPr sz="2900" kern="1200" dirty="0">
                <a:latin typeface="Calibri" panose="020F0502020204030204" charset="0"/>
                <a:ea typeface="SimSun" panose="02010600030101010101" pitchFamily="2" charset="-122"/>
                <a:sym typeface="Calibri" panose="020F0502020204030204" charset="0"/>
              </a:rPr>
              <a:t>doi:10.1007/978-981-15-3607-6_1</a:t>
            </a:r>
            <a:endParaRPr lang="en-IN" sz="2900" kern="1200" dirty="0">
              <a:latin typeface="Calibri" panose="020F0502020204030204" charset="0"/>
              <a:ea typeface="SimSun" panose="02010600030101010101" pitchFamily="2" charset="-122"/>
              <a:sym typeface="Calibri" panose="020F0502020204030204" charset="0"/>
            </a:endParaRPr>
          </a:p>
          <a:p>
            <a:pPr marL="457200" indent="-457200" algn="just">
              <a:buFont typeface="Wingdings" panose="05000000000000000000" pitchFamily="2" charset="2"/>
              <a:buChar char="Ø"/>
            </a:pPr>
            <a:r>
              <a:rPr lang="en-US" sz="2900" dirty="0"/>
              <a:t>M. R. </a:t>
            </a:r>
            <a:r>
              <a:rPr lang="en-US" sz="2900" dirty="0" err="1"/>
              <a:t>Dileep</a:t>
            </a:r>
            <a:r>
              <a:rPr lang="en-US" sz="2900" dirty="0"/>
              <a:t> and A. </a:t>
            </a:r>
            <a:r>
              <a:rPr lang="en-US" sz="2900" dirty="0" err="1"/>
              <a:t>Danti</a:t>
            </a:r>
            <a:r>
              <a:rPr lang="en-US" sz="2900" dirty="0"/>
              <a:t>, “Human age and gender prediction based on neural networks and three human age gender prediction based on neural networks and three sigma control limits,” Applied Artificial intelligence, vol. 32, no. 3, pp. 281–292, 2018.</a:t>
            </a:r>
          </a:p>
          <a:p>
            <a:pPr marL="457200" indent="-457200" algn="just">
              <a:buFont typeface="Wingdings" panose="05000000000000000000" pitchFamily="2" charset="2"/>
              <a:buChar char="Ø"/>
            </a:pPr>
            <a:r>
              <a:rPr sz="2900" kern="1200" dirty="0" err="1">
                <a:latin typeface="Calibri" panose="020F0502020204030204" charset="0"/>
                <a:ea typeface="SimSun" panose="02010600030101010101" pitchFamily="2" charset="-122"/>
                <a:sym typeface="Calibri" panose="020F0502020204030204" charset="0"/>
              </a:rPr>
              <a:t>Angulu</a:t>
            </a:r>
            <a:r>
              <a:rPr sz="2900" kern="1200" dirty="0">
                <a:latin typeface="Calibri" panose="020F0502020204030204" charset="0"/>
                <a:ea typeface="SimSun" panose="02010600030101010101" pitchFamily="2" charset="-122"/>
                <a:sym typeface="Calibri" panose="020F0502020204030204" charset="0"/>
              </a:rPr>
              <a:t>, R., </a:t>
            </a:r>
            <a:r>
              <a:rPr sz="2900" kern="1200" dirty="0" err="1">
                <a:latin typeface="Calibri" panose="020F0502020204030204" charset="0"/>
                <a:ea typeface="SimSun" panose="02010600030101010101" pitchFamily="2" charset="-122"/>
                <a:sym typeface="Calibri" panose="020F0502020204030204" charset="0"/>
              </a:rPr>
              <a:t>Tapamo</a:t>
            </a:r>
            <a:r>
              <a:rPr sz="2900" kern="1200" dirty="0">
                <a:latin typeface="Calibri" panose="020F0502020204030204" charset="0"/>
                <a:ea typeface="SimSun" panose="02010600030101010101" pitchFamily="2" charset="-122"/>
                <a:sym typeface="Calibri" panose="020F0502020204030204" charset="0"/>
              </a:rPr>
              <a:t>, J. R., &amp; </a:t>
            </a:r>
            <a:r>
              <a:rPr sz="2900" kern="1200" dirty="0" err="1">
                <a:latin typeface="Calibri" panose="020F0502020204030204" charset="0"/>
                <a:ea typeface="SimSun" panose="02010600030101010101" pitchFamily="2" charset="-122"/>
                <a:sym typeface="Calibri" panose="020F0502020204030204" charset="0"/>
              </a:rPr>
              <a:t>Adewumi</a:t>
            </a:r>
            <a:r>
              <a:rPr sz="2900" kern="1200" dirty="0">
                <a:latin typeface="Calibri" panose="020F0502020204030204" charset="0"/>
                <a:ea typeface="SimSun" panose="02010600030101010101" pitchFamily="2" charset="-122"/>
                <a:sym typeface="Calibri" panose="020F0502020204030204" charset="0"/>
              </a:rPr>
              <a:t>, A. O. (2018). Age estimation via face images: A survey. EURASIP Journal on Image and Video Processing, 2018(1). doi:10.1186/s13640-018-0278-</a:t>
            </a:r>
            <a:r>
              <a:rPr lang="en-GB" sz="2900" kern="1200" dirty="0">
                <a:latin typeface="Calibri" panose="020F0502020204030204" charset="0"/>
                <a:ea typeface="SimSun" panose="02010600030101010101" pitchFamily="2" charset="-122"/>
                <a:sym typeface="Calibri" panose="020F0502020204030204" charset="0"/>
              </a:rPr>
              <a:t>6</a:t>
            </a:r>
          </a:p>
          <a:p>
            <a:pPr marL="457200" indent="-457200" algn="just">
              <a:buFont typeface="Wingdings" panose="05000000000000000000" pitchFamily="2" charset="2"/>
              <a:buChar char="Ø"/>
            </a:pPr>
            <a:r>
              <a:rPr lang="en-US" sz="2900" dirty="0">
                <a:latin typeface="Calibri" panose="020F0502020204030204" charset="0"/>
                <a:ea typeface="SimSun" panose="02010600030101010101" pitchFamily="2" charset="-122"/>
              </a:rPr>
              <a:t>G.  </a:t>
            </a:r>
            <a:r>
              <a:rPr lang="en-US" sz="2900" dirty="0" err="1">
                <a:latin typeface="Calibri" panose="020F0502020204030204" charset="0"/>
                <a:ea typeface="SimSun" panose="02010600030101010101" pitchFamily="2" charset="-122"/>
              </a:rPr>
              <a:t>Antipov</a:t>
            </a:r>
            <a:r>
              <a:rPr lang="en-US" sz="2900" dirty="0">
                <a:latin typeface="Calibri" panose="020F0502020204030204" charset="0"/>
                <a:ea typeface="SimSun" panose="02010600030101010101" pitchFamily="2" charset="-122"/>
              </a:rPr>
              <a:t> ,  </a:t>
            </a:r>
            <a:r>
              <a:rPr lang="en-US" sz="2900" dirty="0" err="1">
                <a:latin typeface="Calibri" panose="020F0502020204030204" charset="0"/>
                <a:ea typeface="SimSun" panose="02010600030101010101" pitchFamily="2" charset="-122"/>
              </a:rPr>
              <a:t>M.Baccouche</a:t>
            </a:r>
            <a:r>
              <a:rPr lang="en-US" sz="2900" dirty="0">
                <a:latin typeface="Calibri" panose="020F0502020204030204" charset="0"/>
                <a:ea typeface="SimSun" panose="02010600030101010101" pitchFamily="2" charset="-122"/>
              </a:rPr>
              <a:t>,  J. </a:t>
            </a:r>
            <a:r>
              <a:rPr lang="en-US" sz="2900" dirty="0" err="1">
                <a:latin typeface="Calibri" panose="020F0502020204030204" charset="0"/>
                <a:ea typeface="SimSun" panose="02010600030101010101" pitchFamily="2" charset="-122"/>
              </a:rPr>
              <a:t>Dugelay</a:t>
            </a:r>
            <a:r>
              <a:rPr lang="en-US" sz="2900" dirty="0">
                <a:latin typeface="Calibri" panose="020F0502020204030204" charset="0"/>
                <a:ea typeface="SimSun" panose="02010600030101010101" pitchFamily="2" charset="-122"/>
              </a:rPr>
              <a:t>  , Effective Training of Convolutional Neural Networks for Face-Based  Gender  and  Age  Prediction  ,  Pattern Recognition Volume 72 , 2017</a:t>
            </a:r>
          </a:p>
          <a:p>
            <a:pPr marL="457200" indent="-457200" algn="just">
              <a:buFont typeface="Wingdings" panose="05000000000000000000" pitchFamily="2" charset="2"/>
              <a:buChar char="Ø"/>
            </a:pPr>
            <a:r>
              <a:rPr lang="en-GB" sz="2900" kern="1200" dirty="0">
                <a:latin typeface="Calibri" panose="020F0502020204030204" charset="0"/>
                <a:ea typeface="SimSun" panose="02010600030101010101" pitchFamily="2" charset="-122"/>
                <a:sym typeface="Calibri" panose="020F0502020204030204" charset="0"/>
              </a:rPr>
              <a:t>Lagree, S., &amp; Bowyer, K. W. (2020, November). Predicting ethnicity and gender from iris texture. In 2020 IEEE international conference on technologies for homeland security (Hst) (pp. 440-445). IEEE.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5123"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5124"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5125"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LITERATURE SURVEY</a:t>
            </a:r>
          </a:p>
        </p:txBody>
      </p:sp>
      <p:graphicFrame>
        <p:nvGraphicFramePr>
          <p:cNvPr id="3" name="Content Placeholder 2"/>
          <p:cNvGraphicFramePr>
            <a:graphicFrameLocks noGrp="1"/>
          </p:cNvGraphicFramePr>
          <p:nvPr>
            <p:ph idx="1"/>
          </p:nvPr>
        </p:nvGraphicFramePr>
        <p:xfrm>
          <a:off x="304800" y="770890"/>
          <a:ext cx="8196580" cy="467487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58369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gridCol w="2716530">
                  <a:extLst>
                    <a:ext uri="{9D8B030D-6E8A-4147-A177-3AD203B41FA5}">
                      <a16:colId xmlns:a16="http://schemas.microsoft.com/office/drawing/2014/main" val="20003"/>
                    </a:ext>
                  </a:extLst>
                </a:gridCol>
                <a:gridCol w="1495425">
                  <a:extLst>
                    <a:ext uri="{9D8B030D-6E8A-4147-A177-3AD203B41FA5}">
                      <a16:colId xmlns:a16="http://schemas.microsoft.com/office/drawing/2014/main" val="20004"/>
                    </a:ext>
                  </a:extLst>
                </a:gridCol>
              </a:tblGrid>
              <a:tr h="379730">
                <a:tc>
                  <a:txBody>
                    <a:bodyPr/>
                    <a:lstStyle/>
                    <a:p>
                      <a:pPr algn="just"/>
                      <a:r>
                        <a:rPr lang="en-US" dirty="0"/>
                        <a:t>PAPER</a:t>
                      </a:r>
                      <a:endParaRPr lang="en-GB" altLang="en-US" dirty="0"/>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alpha val="96000"/>
                      </a:schemeClr>
                    </a:solidFill>
                  </a:tcPr>
                </a:tc>
                <a:tc>
                  <a:txBody>
                    <a:bodyPr/>
                    <a:lstStyle/>
                    <a:p>
                      <a:pPr algn="just"/>
                      <a:r>
                        <a:rPr lang="en-US" dirty="0"/>
                        <a:t>AUTHOR</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alpha val="96000"/>
                      </a:schemeClr>
                    </a:solidFill>
                  </a:tcPr>
                </a:tc>
                <a:tc>
                  <a:txBody>
                    <a:bodyPr/>
                    <a:lstStyle/>
                    <a:p>
                      <a:pPr algn="just"/>
                      <a:r>
                        <a:rPr lang="en-US" dirty="0"/>
                        <a:t>YEAR</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alpha val="96000"/>
                      </a:schemeClr>
                    </a:solidFill>
                  </a:tcPr>
                </a:tc>
                <a:tc>
                  <a:txBody>
                    <a:bodyPr/>
                    <a:lstStyle/>
                    <a:p>
                      <a:pPr algn="just"/>
                      <a:r>
                        <a:rPr lang="en-US" sz="1600" dirty="0"/>
                        <a:t>PROBLEM STATEMENT</a:t>
                      </a:r>
                      <a:endParaRPr lang="en-IN"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alpha val="96000"/>
                      </a:schemeClr>
                    </a:solidFill>
                  </a:tcPr>
                </a:tc>
                <a:tc>
                  <a:txBody>
                    <a:bodyPr/>
                    <a:lstStyle/>
                    <a:p>
                      <a:pPr algn="just"/>
                      <a:r>
                        <a:rPr lang="en-US" dirty="0"/>
                        <a:t>RESULT</a:t>
                      </a:r>
                      <a:endParaRPr lang="en-IN" dirty="0"/>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alpha val="96000"/>
                      </a:schemeClr>
                    </a:solidFill>
                  </a:tcPr>
                </a:tc>
                <a:extLst>
                  <a:ext uri="{0D108BD9-81ED-4DB2-BD59-A6C34878D82A}">
                    <a16:rowId xmlns:a16="http://schemas.microsoft.com/office/drawing/2014/main" val="10000"/>
                  </a:ext>
                </a:extLst>
              </a:tr>
              <a:tr h="1424940">
                <a:tc>
                  <a:txBody>
                    <a:bodyPr/>
                    <a:lstStyle/>
                    <a:p>
                      <a:pPr algn="just"/>
                      <a:r>
                        <a:rPr lang="en-US" sz="1400" dirty="0"/>
                        <a:t>Gender &amp; Emotion</a:t>
                      </a:r>
                      <a:r>
                        <a:rPr lang="en-US" sz="1400" baseline="0" dirty="0"/>
                        <a:t> </a:t>
                      </a:r>
                      <a:r>
                        <a:rPr lang="en-US" sz="1400" dirty="0"/>
                        <a:t>recognition using CNN</a:t>
                      </a:r>
                    </a:p>
                  </a:txBody>
                  <a:tcPr>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tcPr>
                </a:tc>
                <a:tc>
                  <a:txBody>
                    <a:bodyPr/>
                    <a:lstStyle/>
                    <a:p>
                      <a:pPr algn="just"/>
                      <a:r>
                        <a:rPr lang="en-US" sz="1400" dirty="0"/>
                        <a:t>Arjun</a:t>
                      </a:r>
                      <a:r>
                        <a:rPr lang="en-US" sz="1400" baseline="0" dirty="0"/>
                        <a:t> Singh</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tcPr>
                </a:tc>
                <a:tc>
                  <a:txBody>
                    <a:bodyPr/>
                    <a:lstStyle/>
                    <a:p>
                      <a:pPr algn="just"/>
                      <a:r>
                        <a:rPr lang="en-US" sz="1400" dirty="0"/>
                        <a:t>2021</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just"/>
                      <a:r>
                        <a:rPr lang="en-US" sz="1400" dirty="0"/>
                        <a:t>Two models, one for age-gender prediction using </a:t>
                      </a:r>
                    </a:p>
                    <a:p>
                      <a:pPr algn="just"/>
                      <a:r>
                        <a:rPr lang="en-US" sz="1400" dirty="0"/>
                        <a:t>wide </a:t>
                      </a:r>
                      <a:r>
                        <a:rPr lang="en-US" sz="1400" dirty="0" err="1"/>
                        <a:t>resnet</a:t>
                      </a:r>
                      <a:r>
                        <a:rPr lang="en-US" sz="1400" dirty="0"/>
                        <a:t> architecture and the other model is trained for emotion recognition </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tcPr>
                </a:tc>
                <a:tc>
                  <a:txBody>
                    <a:bodyPr/>
                    <a:lstStyle/>
                    <a:p>
                      <a:pPr algn="just"/>
                      <a:r>
                        <a:rPr lang="en-US" sz="1400" dirty="0"/>
                        <a:t>Gender</a:t>
                      </a:r>
                      <a:r>
                        <a:rPr lang="en-GB" altLang="en-US" sz="1400" dirty="0"/>
                        <a:t> </a:t>
                      </a:r>
                      <a:r>
                        <a:rPr lang="en-US" sz="1400" dirty="0"/>
                        <a:t>classification is 96.26 emotion recognition has the accuracy of 69.5%</a:t>
                      </a:r>
                      <a:endParaRPr lang="en-IN" sz="1400" dirty="0"/>
                    </a:p>
                  </a:txBody>
                  <a:tcPr>
                    <a:lnL w="12700" cap="flat" cmpd="sng" algn="ctr">
                      <a:solidFill>
                        <a:schemeClr val="tx1"/>
                      </a:solidFill>
                      <a:prstDash val="solid"/>
                      <a:round/>
                      <a:headEnd type="none" w="med" len="med"/>
                      <a:tailEnd type="none" w="med" len="med"/>
                    </a:lnL>
                    <a:lnT w="38100" cmpd="sng">
                      <a:noFill/>
                    </a:lnT>
                  </a:tcPr>
                </a:tc>
                <a:extLst>
                  <a:ext uri="{0D108BD9-81ED-4DB2-BD59-A6C34878D82A}">
                    <a16:rowId xmlns:a16="http://schemas.microsoft.com/office/drawing/2014/main" val="10001"/>
                  </a:ext>
                </a:extLst>
              </a:tr>
              <a:tr h="1224280">
                <a:tc>
                  <a:txBody>
                    <a:bodyPr/>
                    <a:lstStyle/>
                    <a:p>
                      <a:pPr algn="just"/>
                      <a:r>
                        <a:rPr lang="en-US" sz="1400" dirty="0"/>
                        <a:t>Age and Gender Prediction Using</a:t>
                      </a:r>
                      <a:r>
                        <a:rPr lang="en-GB" altLang="en-US" sz="1400" dirty="0"/>
                        <a:t> </a:t>
                      </a:r>
                      <a:r>
                        <a:rPr lang="en-US" sz="1400" dirty="0"/>
                        <a:t>Attentional Convolutional Network</a:t>
                      </a:r>
                      <a:endParaRPr lang="en-IN" sz="1400" dirty="0"/>
                    </a:p>
                  </a:txBody>
                  <a:tcPr>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tcPr>
                </a:tc>
                <a:tc>
                  <a:txBody>
                    <a:bodyPr/>
                    <a:lstStyle/>
                    <a:p>
                      <a:pPr algn="just"/>
                      <a:r>
                        <a:rPr lang="en-IN" sz="1400" dirty="0" err="1"/>
                        <a:t>Amirali</a:t>
                      </a:r>
                      <a:r>
                        <a:rPr lang="en-IN" sz="1400" dirty="0"/>
                        <a:t> Abdolrashidi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tcPr>
                </a:tc>
                <a:tc>
                  <a:txBody>
                    <a:bodyPr/>
                    <a:lstStyle/>
                    <a:p>
                      <a:pPr algn="just"/>
                      <a:r>
                        <a:rPr lang="en-US" sz="1400" dirty="0"/>
                        <a:t>2020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just"/>
                      <a:r>
                        <a:rPr lang="en-US" sz="1400" dirty="0"/>
                        <a:t>To propose a deep learning framework, based on the ensemble of attentional</a:t>
                      </a:r>
                      <a:r>
                        <a:rPr lang="en-US" sz="1400" baseline="0" dirty="0"/>
                        <a:t> </a:t>
                      </a:r>
                      <a:r>
                        <a:rPr lang="en-US" sz="1400" dirty="0"/>
                        <a:t>and residual convolutional networks, to predict gender and age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Focused on</a:t>
                      </a:r>
                      <a:r>
                        <a:rPr lang="en-US" sz="1400" baseline="0" dirty="0"/>
                        <a:t> only </a:t>
                      </a:r>
                      <a:r>
                        <a:rPr lang="en-US" sz="1400" dirty="0"/>
                        <a:t>the most salient part</a:t>
                      </a:r>
                      <a:r>
                        <a:rPr lang="en-GB" altLang="en-US" sz="1400" dirty="0"/>
                        <a:t> </a:t>
                      </a:r>
                      <a:r>
                        <a:rPr lang="en-US" sz="1400" dirty="0"/>
                        <a:t>of the face</a:t>
                      </a:r>
                      <a:r>
                        <a:rPr lang="en-US" sz="1400" baseline="0" dirty="0"/>
                        <a:t> </a:t>
                      </a:r>
                      <a:endParaRPr lang="en-IN"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1645920">
                <a:tc>
                  <a:txBody>
                    <a:bodyPr/>
                    <a:lstStyle/>
                    <a:p>
                      <a:pPr algn="just"/>
                      <a:r>
                        <a:rPr lang="en-US" sz="1400" dirty="0"/>
                        <a:t>Deeply Learned Classifiers for Age Gender Predictions of Unfiltered Faces.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IN" sz="1400" dirty="0" err="1"/>
                        <a:t>Serestina</a:t>
                      </a:r>
                      <a:r>
                        <a:rPr lang="en-IN" sz="1400" dirty="0"/>
                        <a:t> Viriri.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just"/>
                      <a:r>
                        <a:rPr lang="en-US" sz="1400" dirty="0"/>
                        <a:t>2020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just"/>
                      <a:r>
                        <a:rPr lang="en-US" sz="1400" dirty="0"/>
                        <a:t>To propose a novel end-to-end deep learning-based classification model that predicts age group and gender of unfiltered in-the-wild facial images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Robust image preprocessing algorithm, handled only some of the variability observed</a:t>
                      </a:r>
                      <a:endParaRPr lang="en-IN"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50" name="Content Placeholder 2"/>
          <p:cNvSpPr>
            <a:spLocks noGrp="1"/>
          </p:cNvSpPr>
          <p:nvPr>
            <p:ph idx="1"/>
          </p:nvPr>
        </p:nvSpPr>
        <p:spPr>
          <a:xfrm>
            <a:off x="304800" y="975995"/>
            <a:ext cx="8382000" cy="4385945"/>
          </a:xfrm>
        </p:spPr>
        <p:txBody>
          <a:bodyPr vert="horz">
            <a:normAutofit/>
          </a:bodyPr>
          <a:lstStyle/>
          <a:p>
            <a:pPr marL="685800" lvl="1" indent="-342900" algn="l"/>
            <a:endParaRPr lang="en-US" sz="2400" kern="1200" dirty="0">
              <a:latin typeface="Calibri" panose="020F0502020204030204" charset="0"/>
              <a:ea typeface="SimSun" panose="02010600030101010101" pitchFamily="2" charset="-122"/>
              <a:sym typeface="Calibri" panose="020F0502020204030204" charset="0"/>
            </a:endParaRPr>
          </a:p>
          <a:p>
            <a:endParaRPr lang="en-GB" sz="6600" dirty="0">
              <a:latin typeface="Calibri" panose="020F0502020204030204" charset="0"/>
              <a:ea typeface="SimSun" panose="02010600030101010101" pitchFamily="2" charset="-122"/>
            </a:endParaRPr>
          </a:p>
          <a:p>
            <a:r>
              <a:rPr lang="en-GB" sz="6600" dirty="0">
                <a:latin typeface="Calibri" panose="020F0502020204030204" charset="0"/>
                <a:ea typeface="SimSun" panose="02010600030101010101" pitchFamily="2" charset="-122"/>
              </a:rPr>
              <a:t>THANK YOU</a:t>
            </a:r>
            <a:endParaRPr lang="en-GB" sz="6600" kern="1200" dirty="0">
              <a:latin typeface="Calibri" panose="020F0502020204030204" charset="0"/>
              <a:ea typeface="SimSun" panose="02010600030101010101" pitchFamily="2" charset="-122"/>
              <a:sym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725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5123"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5124"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5125"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LITERATURE SURVEY</a:t>
            </a:r>
          </a:p>
        </p:txBody>
      </p:sp>
      <p:graphicFrame>
        <p:nvGraphicFramePr>
          <p:cNvPr id="4" name="Content Placeholder 3"/>
          <p:cNvGraphicFramePr>
            <a:graphicFrameLocks noGrp="1"/>
          </p:cNvGraphicFramePr>
          <p:nvPr>
            <p:ph idx="1"/>
          </p:nvPr>
        </p:nvGraphicFramePr>
        <p:xfrm>
          <a:off x="107315" y="764540"/>
          <a:ext cx="8928735" cy="5173345"/>
        </p:xfrm>
        <a:graphic>
          <a:graphicData uri="http://schemas.openxmlformats.org/drawingml/2006/table">
            <a:tbl>
              <a:tblPr firstRow="1" bandRow="1">
                <a:tableStyleId>{5C22544A-7EE6-4342-B048-85BDC9FD1C3A}</a:tableStyleId>
              </a:tblPr>
              <a:tblGrid>
                <a:gridCol w="1785620">
                  <a:extLst>
                    <a:ext uri="{9D8B030D-6E8A-4147-A177-3AD203B41FA5}">
                      <a16:colId xmlns:a16="http://schemas.microsoft.com/office/drawing/2014/main" val="20000"/>
                    </a:ext>
                  </a:extLst>
                </a:gridCol>
                <a:gridCol w="1786255">
                  <a:extLst>
                    <a:ext uri="{9D8B030D-6E8A-4147-A177-3AD203B41FA5}">
                      <a16:colId xmlns:a16="http://schemas.microsoft.com/office/drawing/2014/main" val="20001"/>
                    </a:ext>
                  </a:extLst>
                </a:gridCol>
                <a:gridCol w="1042035">
                  <a:extLst>
                    <a:ext uri="{9D8B030D-6E8A-4147-A177-3AD203B41FA5}">
                      <a16:colId xmlns:a16="http://schemas.microsoft.com/office/drawing/2014/main" val="20002"/>
                    </a:ext>
                  </a:extLst>
                </a:gridCol>
                <a:gridCol w="2743835">
                  <a:extLst>
                    <a:ext uri="{9D8B030D-6E8A-4147-A177-3AD203B41FA5}">
                      <a16:colId xmlns:a16="http://schemas.microsoft.com/office/drawing/2014/main" val="20003"/>
                    </a:ext>
                  </a:extLst>
                </a:gridCol>
                <a:gridCol w="1570990">
                  <a:extLst>
                    <a:ext uri="{9D8B030D-6E8A-4147-A177-3AD203B41FA5}">
                      <a16:colId xmlns:a16="http://schemas.microsoft.com/office/drawing/2014/main" val="20004"/>
                    </a:ext>
                  </a:extLst>
                </a:gridCol>
              </a:tblGrid>
              <a:tr h="418465">
                <a:tc>
                  <a:txBody>
                    <a:bodyPr/>
                    <a:lstStyle/>
                    <a:p>
                      <a:pPr algn="just"/>
                      <a:r>
                        <a:rPr lang="en-US" dirty="0"/>
                        <a:t>PAPER</a:t>
                      </a:r>
                      <a:endParaRPr lang="en-IN" dirty="0"/>
                    </a:p>
                  </a:txBody>
                  <a:tcPr/>
                </a:tc>
                <a:tc>
                  <a:txBody>
                    <a:bodyPr/>
                    <a:lstStyle/>
                    <a:p>
                      <a:pPr algn="just"/>
                      <a:r>
                        <a:rPr lang="en-US" dirty="0"/>
                        <a:t>AUTHOR</a:t>
                      </a:r>
                      <a:endParaRPr lang="en-IN" dirty="0"/>
                    </a:p>
                  </a:txBody>
                  <a:tcPr/>
                </a:tc>
                <a:tc>
                  <a:txBody>
                    <a:bodyPr/>
                    <a:lstStyle/>
                    <a:p>
                      <a:pPr algn="just"/>
                      <a:r>
                        <a:rPr lang="en-US" dirty="0"/>
                        <a:t>YEAR</a:t>
                      </a:r>
                      <a:endParaRPr lang="en-IN" dirty="0"/>
                    </a:p>
                  </a:txBody>
                  <a:tcPr/>
                </a:tc>
                <a:tc>
                  <a:txBody>
                    <a:bodyPr/>
                    <a:lstStyle/>
                    <a:p>
                      <a:pPr algn="just"/>
                      <a:r>
                        <a:rPr lang="en-US" dirty="0"/>
                        <a:t>PROBLEM</a:t>
                      </a:r>
                      <a:r>
                        <a:rPr lang="en-US" baseline="0" dirty="0"/>
                        <a:t> </a:t>
                      </a:r>
                      <a:r>
                        <a:rPr lang="en-US" dirty="0"/>
                        <a:t>STATEMENT</a:t>
                      </a:r>
                      <a:endParaRPr lang="en-IN" dirty="0"/>
                    </a:p>
                  </a:txBody>
                  <a:tcPr/>
                </a:tc>
                <a:tc>
                  <a:txBody>
                    <a:bodyPr/>
                    <a:lstStyle/>
                    <a:p>
                      <a:pPr algn="just"/>
                      <a:r>
                        <a:rPr lang="en-US" dirty="0"/>
                        <a:t>RESULT</a:t>
                      </a:r>
                      <a:endParaRPr lang="en-IN" dirty="0"/>
                    </a:p>
                  </a:txBody>
                  <a:tcPr/>
                </a:tc>
                <a:extLst>
                  <a:ext uri="{0D108BD9-81ED-4DB2-BD59-A6C34878D82A}">
                    <a16:rowId xmlns:a16="http://schemas.microsoft.com/office/drawing/2014/main" val="10000"/>
                  </a:ext>
                </a:extLst>
              </a:tr>
              <a:tr h="1371600">
                <a:tc>
                  <a:txBody>
                    <a:bodyPr/>
                    <a:lstStyle/>
                    <a:p>
                      <a:pPr algn="just"/>
                      <a:r>
                        <a:rPr lang="en-US" sz="1400" dirty="0"/>
                        <a:t>Age and Gender Detection using Python</a:t>
                      </a:r>
                      <a:endParaRPr lang="en-IN" sz="1400" dirty="0"/>
                    </a:p>
                  </a:txBody>
                  <a:tcPr>
                    <a:lnR w="12700" cap="flat" cmpd="sng" algn="ctr">
                      <a:solidFill>
                        <a:schemeClr val="tx1"/>
                      </a:solidFill>
                      <a:prstDash val="solid"/>
                      <a:round/>
                      <a:headEnd type="none" w="med" len="med"/>
                      <a:tailEnd type="none" w="med" len="med"/>
                    </a:lnR>
                  </a:tcPr>
                </a:tc>
                <a:tc>
                  <a:txBody>
                    <a:bodyPr/>
                    <a:lstStyle/>
                    <a:p>
                      <a:pPr algn="just"/>
                      <a:r>
                        <a:rPr lang="en-IN" sz="1400" dirty="0" err="1"/>
                        <a:t>Mohd</a:t>
                      </a:r>
                      <a:r>
                        <a:rPr lang="en-IN" sz="1400" dirty="0"/>
                        <a:t> </a:t>
                      </a:r>
                      <a:r>
                        <a:rPr lang="en-IN" sz="1400" dirty="0" err="1"/>
                        <a:t>Rafey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2020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To implement python deep learning for age and gender estimation</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Detects a human </a:t>
                      </a:r>
                    </a:p>
                    <a:p>
                      <a:pPr algn="just"/>
                      <a:r>
                        <a:rPr lang="en-US" sz="1400" dirty="0"/>
                        <a:t>face like object as a legit human </a:t>
                      </a:r>
                    </a:p>
                    <a:p>
                      <a:pPr algn="just"/>
                      <a:r>
                        <a:rPr lang="en-US" sz="1400" dirty="0"/>
                        <a:t>face when non human object is given as input</a:t>
                      </a:r>
                      <a:endParaRPr lang="en-IN"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1158240">
                <a:tc>
                  <a:txBody>
                    <a:bodyPr/>
                    <a:lstStyle/>
                    <a:p>
                      <a:pPr algn="just"/>
                      <a:r>
                        <a:rPr lang="en-US" sz="1400" dirty="0"/>
                        <a:t>D</a:t>
                      </a:r>
                      <a:r>
                        <a:rPr lang="en-GB" altLang="en-US" sz="1400" dirty="0"/>
                        <a:t>eep</a:t>
                      </a:r>
                      <a:r>
                        <a:rPr lang="en-US" sz="1400" dirty="0"/>
                        <a:t>-L</a:t>
                      </a:r>
                      <a:r>
                        <a:rPr lang="en-GB" altLang="en-US" sz="1400" dirty="0"/>
                        <a:t>earning</a:t>
                      </a:r>
                      <a:r>
                        <a:rPr lang="en-US" sz="1400" dirty="0"/>
                        <a:t> F</a:t>
                      </a:r>
                      <a:r>
                        <a:rPr lang="en-GB" altLang="en-US" sz="1400" dirty="0"/>
                        <a:t>or</a:t>
                      </a:r>
                      <a:r>
                        <a:rPr lang="en-US" sz="1400" dirty="0"/>
                        <a:t> G</a:t>
                      </a:r>
                      <a:r>
                        <a:rPr lang="en-GB" altLang="en-US" sz="1400" dirty="0"/>
                        <a:t>ender</a:t>
                      </a:r>
                      <a:r>
                        <a:rPr lang="en-US" sz="1400" dirty="0"/>
                        <a:t> C</a:t>
                      </a:r>
                      <a:r>
                        <a:rPr lang="en-GB" altLang="en-US" sz="1400" dirty="0"/>
                        <a:t>lassification</a:t>
                      </a:r>
                      <a:r>
                        <a:rPr lang="en-US" sz="1400" dirty="0"/>
                        <a:t>/A</a:t>
                      </a:r>
                      <a:r>
                        <a:rPr lang="en-GB" altLang="en-US" sz="1400" dirty="0"/>
                        <a:t>ge</a:t>
                      </a:r>
                      <a:r>
                        <a:rPr lang="en-US" sz="1400" dirty="0"/>
                        <a:t> E</a:t>
                      </a:r>
                      <a:r>
                        <a:rPr lang="en-GB" altLang="en-US" sz="1400" dirty="0"/>
                        <a:t>stimation</a:t>
                      </a:r>
                    </a:p>
                  </a:txBody>
                  <a:tcPr>
                    <a:lnR w="12700" cap="flat" cmpd="sng" algn="ctr">
                      <a:solidFill>
                        <a:schemeClr val="tx1"/>
                      </a:solidFill>
                      <a:prstDash val="solid"/>
                      <a:round/>
                      <a:headEnd type="none" w="med" len="med"/>
                      <a:tailEnd type="none" w="med" len="med"/>
                    </a:lnR>
                  </a:tcPr>
                </a:tc>
                <a:tc>
                  <a:txBody>
                    <a:bodyPr/>
                    <a:lstStyle/>
                    <a:p>
                      <a:pPr algn="just"/>
                      <a:r>
                        <a:rPr lang="en-IN" sz="1400" dirty="0"/>
                        <a:t>TU Wien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2018</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To train and evaluate a given convolutional neural network to accomplish gender classification and age estimation on images found in the</a:t>
                      </a:r>
                      <a:r>
                        <a:rPr lang="en-US" sz="1400" baseline="0" dirty="0"/>
                        <a:t> web</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en-US" sz="1400" dirty="0"/>
                        <a:t>Higher complexity arises due to</a:t>
                      </a:r>
                      <a:r>
                        <a:rPr lang="en-US" sz="1400" baseline="0" dirty="0"/>
                        <a:t> </a:t>
                      </a:r>
                      <a:r>
                        <a:rPr lang="en-US" sz="1400" dirty="0"/>
                        <a:t>the claim to classify in-the-wild images</a:t>
                      </a:r>
                      <a:endParaRPr lang="en-IN"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2011680">
                <a:tc>
                  <a:txBody>
                    <a:bodyPr/>
                    <a:lstStyle/>
                    <a:p>
                      <a:pPr algn="just">
                        <a:buNone/>
                      </a:pPr>
                      <a:r>
                        <a:rPr lang="en-GB" altLang="en-US" sz="1400" dirty="0"/>
                        <a:t>Race Classification Using Deep Learning</a:t>
                      </a:r>
                    </a:p>
                  </a:txBody>
                  <a:tcPr>
                    <a:lnR w="12700" cap="flat" cmpd="sng" algn="ctr">
                      <a:solidFill>
                        <a:schemeClr val="tx1"/>
                      </a:solidFill>
                      <a:prstDash val="solid"/>
                      <a:round/>
                      <a:headEnd type="none" w="med" len="med"/>
                      <a:tailEnd type="none" w="med" len="med"/>
                    </a:lnR>
                  </a:tcPr>
                </a:tc>
                <a:tc>
                  <a:txBody>
                    <a:bodyPr/>
                    <a:lstStyle/>
                    <a:p>
                      <a:pPr algn="just">
                        <a:buNone/>
                      </a:pPr>
                      <a:r>
                        <a:rPr lang="en-IN" sz="1400" dirty="0"/>
                        <a:t>Khalil Khan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buNone/>
                      </a:pPr>
                      <a:r>
                        <a:rPr lang="en-GB" altLang="en-IN" sz="1400"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buNone/>
                      </a:pPr>
                      <a:r>
                        <a:rPr lang="en-GB" altLang="en-IN" sz="1400" dirty="0"/>
                        <a:t>To propose a race-classification algorithm using a prior face segmentation framework using a deep convolutional neural network (DCNN).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buNone/>
                      </a:pPr>
                      <a:r>
                        <a:rPr lang="en-GB" altLang="en-IN" sz="1400" dirty="0"/>
                        <a:t>O</a:t>
                      </a:r>
                      <a:r>
                        <a:rPr lang="en-IN" sz="1400" dirty="0"/>
                        <a:t>btained classification accuracies of 100%, 99.2%, 92.0%, and 93.2% for the FERET, CAS-PEAL,</a:t>
                      </a:r>
                    </a:p>
                    <a:p>
                      <a:pPr algn="just">
                        <a:buNone/>
                      </a:pPr>
                      <a:r>
                        <a:rPr lang="en-IN" sz="1400" dirty="0"/>
                        <a:t>VNFaces, and VMER datasets, respectively.</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 PROBLEM STATEMENT</a:t>
            </a:r>
          </a:p>
        </p:txBody>
      </p:sp>
      <p:sp>
        <p:nvSpPr>
          <p:cNvPr id="6150" name="Content Placeholder 2"/>
          <p:cNvSpPr>
            <a:spLocks noGrp="1"/>
          </p:cNvSpPr>
          <p:nvPr>
            <p:ph idx="1"/>
          </p:nvPr>
        </p:nvSpPr>
        <p:spPr>
          <a:xfrm>
            <a:off x="304800" y="845185"/>
            <a:ext cx="8382000" cy="4796155"/>
          </a:xfrm>
        </p:spPr>
        <p:txBody>
          <a:bodyPr vert="horz">
            <a:normAutofit/>
          </a:bodyPr>
          <a:lstStyle/>
          <a:p>
            <a:pPr algn="just">
              <a:buFont typeface="Wingdings" panose="05000000000000000000" pitchFamily="2" charset="2"/>
              <a:buChar char="Ø"/>
            </a:pPr>
            <a:endParaRPr lang="en-US" sz="2400" dirty="0"/>
          </a:p>
          <a:p>
            <a:pPr algn="just">
              <a:buFont typeface="Wingdings" panose="05000000000000000000" pitchFamily="2" charset="2"/>
            </a:pPr>
            <a:endParaRPr sz="2400" kern="1200" dirty="0">
              <a:latin typeface="Calibri" panose="020F0502020204030204" charset="0"/>
              <a:ea typeface="SimSun" panose="02010600030101010101" pitchFamily="2" charset="-122"/>
              <a:sym typeface="Calibri" panose="020F0502020204030204" charset="0"/>
            </a:endParaRPr>
          </a:p>
        </p:txBody>
      </p:sp>
      <p:sp>
        <p:nvSpPr>
          <p:cNvPr id="3" name="Rectangle 2"/>
          <p:cNvSpPr/>
          <p:nvPr/>
        </p:nvSpPr>
        <p:spPr>
          <a:xfrm>
            <a:off x="251460" y="836930"/>
            <a:ext cx="8745855" cy="4154170"/>
          </a:xfrm>
          <a:prstGeom prst="rect">
            <a:avLst/>
          </a:prstGeom>
        </p:spPr>
        <p:txBody>
          <a:bodyPr wrap="square">
            <a:spAutoFit/>
          </a:bodyPr>
          <a:lstStyle/>
          <a:p>
            <a:pPr marL="285750" indent="-285750" algn="just">
              <a:buFont typeface="Wingdings" panose="05000000000000000000" pitchFamily="2" charset="2"/>
              <a:buChar char="Ø"/>
            </a:pPr>
            <a:r>
              <a:rPr lang="en-US" sz="2400" dirty="0">
                <a:latin typeface="Calibri" panose="020F0502020204030204" charset="0"/>
                <a:sym typeface="Calibri" panose="020F0502020204030204" charset="0"/>
              </a:rPr>
              <a:t>Automatically detecting the gender of </a:t>
            </a:r>
            <a:r>
              <a:rPr lang="en-GB" altLang="en-US" sz="2400" dirty="0">
                <a:latin typeface="Calibri" panose="020F0502020204030204" charset="0"/>
                <a:sym typeface="Calibri" panose="020F0502020204030204" charset="0"/>
              </a:rPr>
              <a:t>the</a:t>
            </a:r>
            <a:r>
              <a:rPr lang="en-US" sz="2400" dirty="0">
                <a:latin typeface="Calibri" panose="020F0502020204030204" charset="0"/>
                <a:sym typeface="Calibri" panose="020F0502020204030204" charset="0"/>
              </a:rPr>
              <a:t> person</a:t>
            </a:r>
            <a:r>
              <a:rPr lang="en-GB" altLang="en-US" sz="2400" dirty="0">
                <a:latin typeface="Calibri" panose="020F0502020204030204" charset="0"/>
                <a:sym typeface="Calibri" panose="020F0502020204030204" charset="0"/>
              </a:rPr>
              <a:t>,</a:t>
            </a:r>
            <a:r>
              <a:rPr lang="en-US" sz="2400" dirty="0">
                <a:latin typeface="Calibri" panose="020F0502020204030204" charset="0"/>
                <a:sym typeface="Calibri" panose="020F0502020204030204" charset="0"/>
              </a:rPr>
              <a:t> estimating </a:t>
            </a:r>
            <a:r>
              <a:rPr lang="en-GB" altLang="en-US" sz="2400" dirty="0">
                <a:latin typeface="Calibri" panose="020F0502020204030204" charset="0"/>
                <a:sym typeface="Calibri" panose="020F0502020204030204" charset="0"/>
              </a:rPr>
              <a:t>the </a:t>
            </a:r>
            <a:r>
              <a:rPr lang="en-US" sz="2400" dirty="0">
                <a:latin typeface="Calibri" panose="020F0502020204030204" charset="0"/>
                <a:sym typeface="Calibri" panose="020F0502020204030204" charset="0"/>
              </a:rPr>
              <a:t>age</a:t>
            </a:r>
            <a:r>
              <a:rPr lang="en-GB" altLang="en-US" sz="2400" dirty="0">
                <a:latin typeface="Calibri" panose="020F0502020204030204" charset="0"/>
                <a:sym typeface="Calibri" panose="020F0502020204030204" charset="0"/>
              </a:rPr>
              <a:t> or predicting the ethnicity</a:t>
            </a:r>
            <a:r>
              <a:rPr lang="en-US" sz="2400" dirty="0">
                <a:latin typeface="Calibri" panose="020F0502020204030204" charset="0"/>
                <a:sym typeface="Calibri" panose="020F0502020204030204" charset="0"/>
              </a:rPr>
              <a:t> is valuable in many fields of work.</a:t>
            </a:r>
          </a:p>
          <a:p>
            <a:pPr marL="285750" indent="-285750" algn="just">
              <a:buFont typeface="Wingdings" panose="05000000000000000000" pitchFamily="2" charset="2"/>
              <a:buChar char="Ø"/>
            </a:pPr>
            <a:r>
              <a:rPr lang="en-US" sz="2400" dirty="0">
                <a:latin typeface="Calibri" panose="020F0502020204030204" charset="0"/>
                <a:sym typeface="Calibri" panose="020F0502020204030204" charset="0"/>
              </a:rPr>
              <a:t>A higher complexity arises due to the claim to classify in-the-wild images, i.e. pictures which do not fulfill certain restrictions</a:t>
            </a:r>
            <a:r>
              <a:rPr lang="en-GB" altLang="en-US" sz="2400" dirty="0">
                <a:latin typeface="Calibri" panose="020F0502020204030204" charset="0"/>
                <a:sym typeface="Calibri" panose="020F0502020204030204" charset="0"/>
              </a:rPr>
              <a:t>.</a:t>
            </a:r>
          </a:p>
          <a:p>
            <a:pPr marL="285750" indent="-285750" algn="just">
              <a:buFont typeface="Wingdings" panose="05000000000000000000" pitchFamily="2" charset="2"/>
              <a:buChar char="Ø"/>
            </a:pPr>
            <a:r>
              <a:rPr lang="en-US" sz="2400" dirty="0">
                <a:latin typeface="Calibri" panose="020F0502020204030204" charset="0"/>
                <a:sym typeface="Calibri" panose="020F0502020204030204" charset="0"/>
              </a:rPr>
              <a:t>The reliability of the existing solutions</a:t>
            </a:r>
            <a:r>
              <a:rPr lang="en-GB" altLang="en-US" sz="2400" dirty="0">
                <a:latin typeface="Calibri" panose="020F0502020204030204" charset="0"/>
                <a:sym typeface="Calibri" panose="020F0502020204030204" charset="0"/>
              </a:rPr>
              <a:t> </a:t>
            </a:r>
            <a:r>
              <a:rPr lang="en-US" sz="2400" dirty="0">
                <a:latin typeface="Calibri" panose="020F0502020204030204" charset="0"/>
                <a:sym typeface="Calibri" panose="020F0502020204030204" charset="0"/>
              </a:rPr>
              <a:t>mostly based on machine learning, remains insufficient for practical application.</a:t>
            </a:r>
          </a:p>
          <a:p>
            <a:pPr marL="285750" indent="-285750" algn="just">
              <a:buFont typeface="Wingdings" panose="05000000000000000000" pitchFamily="2" charset="2"/>
              <a:buChar char="Ø"/>
            </a:pPr>
            <a:endParaRPr lang="en-US" sz="2400" dirty="0">
              <a:latin typeface="Calibri" panose="020F0502020204030204" charset="0"/>
              <a:sym typeface="Calibri" panose="020F0502020204030204" charset="0"/>
            </a:endParaRPr>
          </a:p>
          <a:p>
            <a:pPr algn="just">
              <a:buFont typeface="Wingdings" panose="05000000000000000000" pitchFamily="2" charset="2"/>
              <a:buNone/>
            </a:pPr>
            <a:r>
              <a:rPr lang="en-GB" altLang="en-US" sz="2400" b="1" dirty="0">
                <a:latin typeface="Calibri" panose="020F0502020204030204" charset="0"/>
                <a:sym typeface="Calibri" panose="020F0502020204030204" charset="0"/>
              </a:rPr>
              <a:t>GOAL:</a:t>
            </a:r>
          </a:p>
          <a:p>
            <a:pPr algn="just">
              <a:buFont typeface="Wingdings" panose="05000000000000000000" pitchFamily="2" charset="2"/>
              <a:buNone/>
            </a:pPr>
            <a:r>
              <a:rPr lang="en-US" sz="2400" dirty="0">
                <a:latin typeface="Calibri" panose="020F0502020204030204" charset="0"/>
                <a:sym typeface="Calibri" panose="020F0502020204030204" charset="0"/>
              </a:rPr>
              <a:t>The goal of this work is to train and evaluate a given </a:t>
            </a:r>
            <a:r>
              <a:rPr lang="en-US" sz="2400" b="1" dirty="0">
                <a:latin typeface="Calibri" panose="020F0502020204030204" charset="0"/>
                <a:sym typeface="Calibri" panose="020F0502020204030204" charset="0"/>
              </a:rPr>
              <a:t>convolutional neural network</a:t>
            </a:r>
            <a:r>
              <a:rPr lang="en-US" sz="2400" dirty="0">
                <a:latin typeface="Calibri" panose="020F0502020204030204" charset="0"/>
                <a:sym typeface="Calibri" panose="020F0502020204030204" charset="0"/>
              </a:rPr>
              <a:t> to accomplish </a:t>
            </a:r>
            <a:r>
              <a:rPr lang="en-US" sz="2400" dirty="0" err="1">
                <a:latin typeface="Calibri" panose="020F0502020204030204" charset="0"/>
                <a:sym typeface="Calibri" panose="020F0502020204030204" charset="0"/>
              </a:rPr>
              <a:t>gender,</a:t>
            </a:r>
            <a:r>
              <a:rPr lang="en-GB" altLang="en-US" sz="2400" dirty="0" err="1">
                <a:latin typeface="Calibri" panose="020F0502020204030204" charset="0"/>
                <a:sym typeface="Calibri" panose="020F0502020204030204" charset="0"/>
              </a:rPr>
              <a:t> age and </a:t>
            </a:r>
            <a:r>
              <a:rPr lang="en-US" sz="2400" dirty="0" err="1">
                <a:latin typeface="Calibri" panose="020F0502020204030204" charset="0"/>
                <a:sym typeface="Calibri" panose="020F0502020204030204" charset="0"/>
              </a:rPr>
              <a:t>ethinicity</a:t>
            </a:r>
            <a:r>
              <a:rPr lang="en-US" sz="2400" dirty="0">
                <a:latin typeface="Calibri" panose="020F0502020204030204" charset="0"/>
                <a:sym typeface="Calibri" panose="020F0502020204030204" charset="0"/>
              </a:rPr>
              <a:t> classification on images</a:t>
            </a:r>
            <a:r>
              <a:rPr lang="en-GB" altLang="en-US" sz="2400" dirty="0">
                <a:latin typeface="Calibri" panose="020F0502020204030204" charset="0"/>
                <a:sym typeface="Calibri" panose="020F0502020204030204" charset="0"/>
              </a:rPr>
              <a:t> </a:t>
            </a:r>
            <a:r>
              <a:rPr lang="en-US" sz="2400" dirty="0">
                <a:latin typeface="Calibri" panose="020F0502020204030204" charset="0"/>
                <a:sym typeface="Calibri" panose="020F0502020204030204" charset="0"/>
              </a:rPr>
              <a:t>with </a:t>
            </a:r>
            <a:r>
              <a:rPr lang="en-US" sz="2400" b="1" dirty="0">
                <a:latin typeface="Calibri" panose="020F0502020204030204" charset="0"/>
                <a:sym typeface="Calibri" panose="020F0502020204030204" charset="0"/>
              </a:rPr>
              <a:t>transfer learning</a:t>
            </a:r>
            <a:r>
              <a:rPr lang="en-US" sz="2400" dirty="0">
                <a:latin typeface="Calibri" panose="020F0502020204030204" charset="0"/>
                <a:sym typeface="Calibri" panose="020F0502020204030204" charset="0"/>
              </a:rPr>
              <a:t> method</a:t>
            </a:r>
            <a:r>
              <a:rPr lang="en-GB" altLang="en-US" sz="2400" dirty="0">
                <a:latin typeface="Calibri" panose="020F0502020204030204" charset="0"/>
                <a:sym typeface="Calibri" panose="020F0502020204030204" charset="0"/>
              </a:rPr>
              <a:t>.</a:t>
            </a:r>
            <a:endParaRPr lang="en-GB" altLang="en-US" sz="2400" b="1" dirty="0">
              <a:latin typeface="Calibri" panose="020F0502020204030204" charset="0"/>
              <a:sym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DESIGN CHALLENGES</a:t>
            </a:r>
          </a:p>
        </p:txBody>
      </p:sp>
      <p:sp>
        <p:nvSpPr>
          <p:cNvPr id="6150" name="Content Placeholder 2"/>
          <p:cNvSpPr>
            <a:spLocks noGrp="1"/>
          </p:cNvSpPr>
          <p:nvPr>
            <p:ph idx="1"/>
          </p:nvPr>
        </p:nvSpPr>
        <p:spPr>
          <a:xfrm>
            <a:off x="304800" y="845185"/>
            <a:ext cx="8382000" cy="4796155"/>
          </a:xfrm>
        </p:spPr>
        <p:txBody>
          <a:bodyPr vert="horz">
            <a:normAutofit/>
          </a:bodyPr>
          <a:lstStyle/>
          <a:p>
            <a:pPr algn="just">
              <a:buFont typeface="Wingdings" panose="05000000000000000000" pitchFamily="2" charset="2"/>
              <a:buChar char="Ø"/>
            </a:pPr>
            <a:endParaRPr lang="en-US" sz="2400" dirty="0"/>
          </a:p>
          <a:p>
            <a:pPr algn="just">
              <a:buFont typeface="Wingdings" panose="05000000000000000000" pitchFamily="2" charset="2"/>
            </a:pPr>
            <a:endParaRPr sz="2400" kern="1200" dirty="0">
              <a:latin typeface="Calibri" panose="020F0502020204030204" charset="0"/>
              <a:ea typeface="SimSun" panose="02010600030101010101" pitchFamily="2" charset="-122"/>
              <a:sym typeface="Calibri" panose="020F0502020204030204" charset="0"/>
            </a:endParaRPr>
          </a:p>
        </p:txBody>
      </p:sp>
      <p:sp>
        <p:nvSpPr>
          <p:cNvPr id="3" name="Rectangle 2"/>
          <p:cNvSpPr/>
          <p:nvPr/>
        </p:nvSpPr>
        <p:spPr>
          <a:xfrm>
            <a:off x="251460" y="1052830"/>
            <a:ext cx="8745855" cy="5262245"/>
          </a:xfrm>
          <a:prstGeom prst="rect">
            <a:avLst/>
          </a:prstGeom>
        </p:spPr>
        <p:txBody>
          <a:bodyPr wrap="square">
            <a:spAutoFit/>
          </a:bodyPr>
          <a:lstStyle/>
          <a:p>
            <a:pPr marL="342900" indent="-342900" algn="just">
              <a:buFont typeface="Wingdings" panose="05000000000000000000" charset="0"/>
              <a:buChar char="Ø"/>
            </a:pPr>
            <a:r>
              <a:rPr lang="en-GB" sz="2400" dirty="0">
                <a:latin typeface="Calibri" panose="020F0502020204030204" charset="0"/>
                <a:sym typeface="Calibri" panose="020F0502020204030204" charset="0"/>
              </a:rPr>
              <a:t>It is perceivable that our system may wrongly classify due to extremely </a:t>
            </a:r>
            <a:r>
              <a:rPr lang="en-GB" sz="2400" b="1" dirty="0">
                <a:latin typeface="Calibri" panose="020F0502020204030204" charset="0"/>
                <a:sym typeface="Calibri" panose="020F0502020204030204" charset="0"/>
              </a:rPr>
              <a:t>challenging viewing conditions</a:t>
            </a:r>
            <a:r>
              <a:rPr lang="en-GB" sz="2400" dirty="0">
                <a:latin typeface="Calibri" panose="020F0502020204030204" charset="0"/>
                <a:sym typeface="Calibri" panose="020F0502020204030204" charset="0"/>
              </a:rPr>
              <a:t> of the internet images.</a:t>
            </a:r>
          </a:p>
          <a:p>
            <a:pPr marL="342900" indent="-342900" algn="just">
              <a:buFont typeface="Wingdings" panose="05000000000000000000" charset="0"/>
              <a:buChar char="Ø"/>
            </a:pPr>
            <a:endParaRPr lang="en-GB" sz="2400" dirty="0">
              <a:latin typeface="Calibri" panose="020F0502020204030204" charset="0"/>
              <a:sym typeface="Calibri" panose="020F0502020204030204" charset="0"/>
            </a:endParaRPr>
          </a:p>
          <a:p>
            <a:pPr marL="342900" indent="-342900" algn="just">
              <a:buFont typeface="Wingdings" panose="05000000000000000000" charset="0"/>
              <a:buChar char="Ø"/>
            </a:pPr>
            <a:r>
              <a:rPr lang="en-GB" sz="2400" dirty="0">
                <a:latin typeface="Calibri" panose="020F0502020204030204" charset="0"/>
                <a:sym typeface="Calibri" panose="020F0502020204030204" charset="0"/>
              </a:rPr>
              <a:t>Gender estimations might occasionally be wildly off for </a:t>
            </a:r>
            <a:r>
              <a:rPr lang="en-GB" sz="2400" b="1" dirty="0">
                <a:latin typeface="Calibri" panose="020F0502020204030204" charset="0"/>
                <a:sym typeface="Calibri" panose="020F0502020204030204" charset="0"/>
              </a:rPr>
              <a:t>infant age </a:t>
            </a:r>
            <a:r>
              <a:rPr lang="en-GB" sz="2400" dirty="0">
                <a:latin typeface="Calibri" panose="020F0502020204030204" charset="0"/>
                <a:sym typeface="Calibri" panose="020F0502020204030204" charset="0"/>
              </a:rPr>
              <a:t>group.</a:t>
            </a:r>
          </a:p>
          <a:p>
            <a:pPr marL="342900" indent="-342900" algn="just">
              <a:buFont typeface="Wingdings" panose="05000000000000000000" charset="0"/>
              <a:buChar char="Ø"/>
            </a:pPr>
            <a:endParaRPr lang="en-GB" sz="2400" dirty="0">
              <a:latin typeface="Calibri" panose="020F0502020204030204" charset="0"/>
              <a:sym typeface="Calibri" panose="020F0502020204030204" charset="0"/>
            </a:endParaRPr>
          </a:p>
          <a:p>
            <a:pPr marL="342900" indent="-342900" algn="just">
              <a:buFont typeface="Wingdings" panose="05000000000000000000" charset="0"/>
              <a:buChar char="Ø"/>
            </a:pPr>
            <a:r>
              <a:rPr lang="en-GB" sz="2400" dirty="0">
                <a:latin typeface="Calibri" panose="020F0502020204030204" charset="0"/>
                <a:sym typeface="Calibri" panose="020F0502020204030204" charset="0"/>
              </a:rPr>
              <a:t>Gender and age estimation might occasionally be wronlgy classified due to </a:t>
            </a:r>
            <a:r>
              <a:rPr lang="en-GB" sz="2400" b="1" dirty="0">
                <a:latin typeface="Calibri" panose="020F0502020204030204" charset="0"/>
                <a:sym typeface="Calibri" panose="020F0502020204030204" charset="0"/>
              </a:rPr>
              <a:t>extra accessories</a:t>
            </a:r>
            <a:r>
              <a:rPr lang="en-GB" sz="2400" dirty="0">
                <a:latin typeface="Calibri" panose="020F0502020204030204" charset="0"/>
                <a:sym typeface="Calibri" panose="020F0502020204030204" charset="0"/>
              </a:rPr>
              <a:t> such as masks, specs, etc.</a:t>
            </a:r>
          </a:p>
          <a:p>
            <a:pPr marL="342900" indent="-342900" algn="just">
              <a:buFont typeface="Wingdings" panose="05000000000000000000" charset="0"/>
              <a:buChar char="Ø"/>
            </a:pPr>
            <a:endParaRPr lang="en-GB" sz="2400" dirty="0">
              <a:latin typeface="Calibri" panose="020F0502020204030204" charset="0"/>
              <a:sym typeface="Calibri" panose="020F0502020204030204" charset="0"/>
            </a:endParaRPr>
          </a:p>
          <a:p>
            <a:pPr marL="342900" indent="-342900" algn="just">
              <a:buFont typeface="Wingdings" panose="05000000000000000000" charset="0"/>
              <a:buChar char="Ø"/>
            </a:pPr>
            <a:r>
              <a:rPr lang="en-GB" sz="2400" dirty="0">
                <a:latin typeface="Calibri" panose="020F0502020204030204" charset="0"/>
                <a:sym typeface="Calibri" panose="020F0502020204030204" charset="0"/>
              </a:rPr>
              <a:t>Identifying race, which is a major physical feature in humans, is a challenging task owing much to the lack of a concrete definition of race and the diversity of population across the globe</a:t>
            </a:r>
          </a:p>
          <a:p>
            <a:pPr marL="342900" indent="-342900" algn="just">
              <a:buFont typeface="Wingdings" panose="05000000000000000000" charset="0"/>
              <a:buChar char="Ø"/>
            </a:pPr>
            <a:endParaRPr lang="en-GB" sz="2400" dirty="0">
              <a:latin typeface="Calibri" panose="020F0502020204030204" charset="0"/>
              <a:sym typeface="Calibri" panose="020F0502020204030204" charset="0"/>
            </a:endParaRPr>
          </a:p>
          <a:p>
            <a:pPr marL="342900" indent="-342900" algn="just">
              <a:buFont typeface="Wingdings" panose="05000000000000000000" charset="0"/>
              <a:buChar char="Ø"/>
            </a:pPr>
            <a:endParaRPr lang="en-GB" sz="2400" dirty="0">
              <a:latin typeface="Calibri" panose="020F0502020204030204" charset="0"/>
              <a:sym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GB" altLang="en-US" sz="4000" b="1" kern="1200" dirty="0">
                <a:solidFill>
                  <a:schemeClr val="bg1"/>
                </a:solidFill>
                <a:latin typeface="Calibri" panose="020F0502020204030204" charset="0"/>
                <a:ea typeface="SimSun" panose="02010600030101010101" pitchFamily="2" charset="-122"/>
                <a:sym typeface="Calibri" panose="020F0502020204030204" charset="0"/>
              </a:rPr>
              <a:t>THEORITICAL BACKGROUND</a:t>
            </a:r>
          </a:p>
        </p:txBody>
      </p:sp>
      <p:sp>
        <p:nvSpPr>
          <p:cNvPr id="6150" name="Content Placeholder 2"/>
          <p:cNvSpPr>
            <a:spLocks noGrp="1"/>
          </p:cNvSpPr>
          <p:nvPr>
            <p:ph idx="1"/>
          </p:nvPr>
        </p:nvSpPr>
        <p:spPr>
          <a:xfrm>
            <a:off x="304800" y="845185"/>
            <a:ext cx="8382000" cy="4796155"/>
          </a:xfrm>
        </p:spPr>
        <p:txBody>
          <a:bodyPr vert="horz">
            <a:normAutofit/>
          </a:bodyPr>
          <a:lstStyle/>
          <a:p>
            <a:pPr algn="just">
              <a:buFont typeface="Wingdings" panose="05000000000000000000" charset="0"/>
            </a:pPr>
            <a:r>
              <a:rPr lang="en-GB" sz="2400" b="1" kern="1200" dirty="0">
                <a:latin typeface="Calibri" panose="020F0502020204030204" charset="0"/>
                <a:ea typeface="SimSun" panose="02010600030101010101" pitchFamily="2" charset="-122"/>
                <a:sym typeface="Calibri" panose="020F0502020204030204" charset="0"/>
              </a:rPr>
              <a:t>VGG FACE AND VGG 16</a:t>
            </a:r>
          </a:p>
          <a:p>
            <a:pPr algn="just">
              <a:buFont typeface="Wingdings" panose="05000000000000000000" charset="0"/>
            </a:pPr>
            <a:endParaRPr lang="en-GB" sz="2400" kern="1200" dirty="0">
              <a:latin typeface="Calibri" panose="020F0502020204030204" charset="0"/>
              <a:ea typeface="SimSun" panose="02010600030101010101" pitchFamily="2" charset="-122"/>
              <a:sym typeface="Calibri" panose="020F0502020204030204" charset="0"/>
            </a:endParaRPr>
          </a:p>
          <a:p>
            <a:pPr marL="342900" indent="-342900" algn="just">
              <a:buFont typeface="Wingdings" panose="05000000000000000000" charset="0"/>
              <a:buChar char="Ø"/>
            </a:pPr>
            <a:r>
              <a:rPr lang="en-GB" sz="2400" kern="1200" dirty="0">
                <a:latin typeface="Calibri" panose="020F0502020204030204" charset="0"/>
                <a:ea typeface="SimSun" panose="02010600030101010101" pitchFamily="2" charset="-122"/>
                <a:sym typeface="Calibri" panose="020F0502020204030204" charset="0"/>
              </a:rPr>
              <a:t>VGG Face is a </a:t>
            </a:r>
            <a:r>
              <a:rPr lang="en-GB" sz="2400" b="1" kern="1200" dirty="0">
                <a:latin typeface="Calibri" panose="020F0502020204030204" charset="0"/>
                <a:ea typeface="SimSun" panose="02010600030101010101" pitchFamily="2" charset="-122"/>
                <a:sym typeface="Calibri" panose="020F0502020204030204" charset="0"/>
              </a:rPr>
              <a:t>dataset of 2.6 million face images</a:t>
            </a:r>
            <a:r>
              <a:rPr lang="en-GB" sz="2400" kern="1200" dirty="0">
                <a:latin typeface="Calibri" panose="020F0502020204030204" charset="0"/>
                <a:ea typeface="SimSun" panose="02010600030101010101" pitchFamily="2" charset="-122"/>
                <a:sym typeface="Calibri" panose="020F0502020204030204" charset="0"/>
              </a:rPr>
              <a:t> of 2,622 people that is used development face recognition technology.</a:t>
            </a:r>
          </a:p>
          <a:p>
            <a:pPr marL="342900" indent="-342900" algn="just">
              <a:buFont typeface="Wingdings" panose="05000000000000000000" charset="0"/>
              <a:buChar char="Ø"/>
            </a:pPr>
            <a:r>
              <a:rPr lang="en-GB" sz="2400" kern="1200" dirty="0">
                <a:latin typeface="Calibri" panose="020F0502020204030204" charset="0"/>
                <a:ea typeface="SimSun" panose="02010600030101010101" pitchFamily="2" charset="-122"/>
                <a:sym typeface="Calibri" panose="020F0502020204030204" charset="0"/>
              </a:rPr>
              <a:t>VGG16 is a convolution neural net (CNN) architecture which is </a:t>
            </a:r>
            <a:r>
              <a:rPr lang="en-GB" sz="2400" b="1" kern="1200" dirty="0">
                <a:latin typeface="Calibri" panose="020F0502020204030204" charset="0"/>
                <a:ea typeface="SimSun" panose="02010600030101010101" pitchFamily="2" charset="-122"/>
                <a:sym typeface="Calibri" panose="020F0502020204030204" charset="0"/>
              </a:rPr>
              <a:t>trained from scratch</a:t>
            </a:r>
            <a:r>
              <a:rPr lang="en-GB" sz="2400" kern="1200" dirty="0">
                <a:latin typeface="Calibri" panose="020F0502020204030204" charset="0"/>
                <a:ea typeface="SimSun" panose="02010600030101010101" pitchFamily="2" charset="-122"/>
                <a:sym typeface="Calibri" panose="020F0502020204030204" charset="0"/>
              </a:rPr>
              <a:t> for facial recognition using VGG Face Dataset.</a:t>
            </a:r>
          </a:p>
          <a:p>
            <a:pPr marL="342900" indent="-342900" algn="just">
              <a:buFont typeface="Wingdings" panose="05000000000000000000" charset="0"/>
              <a:buChar char="Ø"/>
            </a:pPr>
            <a:r>
              <a:rPr lang="en-GB" sz="2400" kern="1200" dirty="0">
                <a:latin typeface="Calibri" panose="020F0502020204030204" charset="0"/>
                <a:ea typeface="SimSun" panose="02010600030101010101" pitchFamily="2" charset="-122"/>
                <a:sym typeface="Calibri" panose="020F0502020204030204" charset="0"/>
              </a:rPr>
              <a:t>Since facial recognition neural networks (VGG) </a:t>
            </a:r>
            <a:r>
              <a:rPr lang="en-GB" sz="2400" b="1" kern="1200" dirty="0">
                <a:latin typeface="Calibri" panose="020F0502020204030204" charset="0"/>
                <a:ea typeface="SimSun" panose="02010600030101010101" pitchFamily="2" charset="-122"/>
                <a:sym typeface="Calibri" panose="020F0502020204030204" charset="0"/>
              </a:rPr>
              <a:t>have already been trained to distinguish human features</a:t>
            </a:r>
            <a:r>
              <a:rPr lang="en-GB" sz="2400" kern="1200" dirty="0">
                <a:latin typeface="Calibri" panose="020F0502020204030204" charset="0"/>
                <a:ea typeface="SimSun" panose="02010600030101010101" pitchFamily="2" charset="-122"/>
                <a:sym typeface="Calibri" panose="020F0502020204030204" charset="0"/>
              </a:rPr>
              <a:t>, the features that they extract may be more useful for determining age and gender from a photo than the features extracted by a more general neural network.</a:t>
            </a:r>
          </a:p>
          <a:p>
            <a:pPr marL="342900" indent="-342900" algn="just">
              <a:buFont typeface="Wingdings" panose="05000000000000000000" charset="0"/>
              <a:buChar char="Ø"/>
            </a:pPr>
            <a:endParaRPr lang="en-GB" sz="2400" kern="1200" dirty="0">
              <a:latin typeface="Calibri" panose="020F0502020204030204" charset="0"/>
              <a:ea typeface="SimSun" panose="02010600030101010101" pitchFamily="2" charset="-122"/>
              <a:sym typeface="Calibri" panose="020F0502020204030204" charset="0"/>
            </a:endParaRPr>
          </a:p>
        </p:txBody>
      </p:sp>
      <p:sp>
        <p:nvSpPr>
          <p:cNvPr id="3" name="Rectangle 2"/>
          <p:cNvSpPr/>
          <p:nvPr/>
        </p:nvSpPr>
        <p:spPr>
          <a:xfrm>
            <a:off x="251520" y="1052736"/>
            <a:ext cx="8568952" cy="460375"/>
          </a:xfrm>
          <a:prstGeom prst="rect">
            <a:avLst/>
          </a:prstGeom>
        </p:spPr>
        <p:txBody>
          <a:bodyPr wrap="square">
            <a:spAutoFit/>
          </a:bodyPr>
          <a:lstStyle/>
          <a:p>
            <a:pPr marL="285750" indent="-285750" algn="just">
              <a:buFont typeface="Wingdings" panose="05000000000000000000" pitchFamily="2" charset="2"/>
              <a:buChar char="Ø"/>
            </a:pPr>
            <a:endParaRPr lang="en-US" sz="2400" dirty="0">
              <a:latin typeface="Calibri" panose="020F0502020204030204" charset="0"/>
              <a:sym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IN" altLang="zh-CN" sz="4000" b="1" dirty="0">
                <a:solidFill>
                  <a:schemeClr val="bg1"/>
                </a:solidFill>
                <a:latin typeface="Calibri" panose="020F0502020204030204" charset="0"/>
                <a:ea typeface="SimSun" panose="02010600030101010101" pitchFamily="2" charset="-122"/>
              </a:rPr>
              <a:t>VGG 16 ARCHITECTURE</a:t>
            </a:r>
            <a:endParaRPr lang="en-US" altLang="zh-CN"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838200"/>
            <a:ext cx="8382000" cy="5287963"/>
          </a:xfrm>
        </p:spPr>
        <p:txBody>
          <a:bodyPr vert="horz">
            <a:normAutofit/>
          </a:bodyPr>
          <a:lstStyle/>
          <a:p>
            <a:pPr marL="685800" lvl="1" indent="-342900" algn="l">
              <a:buFont typeface="Arial" panose="020B0604020202020204" pitchFamily="34" charset="0"/>
              <a:buChar char="•"/>
            </a:pPr>
            <a:endParaRPr lang="en-US" sz="2900" dirty="0"/>
          </a:p>
          <a:p>
            <a:pPr marL="342900" indent="-342900" algn="l" defTabSz="914400">
              <a:buFont typeface="Arial" panose="020B0604020202020204" pitchFamily="34" charset="0"/>
              <a:buChar char="•"/>
            </a:pPr>
            <a:endParaRPr sz="3200" kern="1200" dirty="0">
              <a:latin typeface="Calibri" panose="020F0502020204030204" charset="0"/>
              <a:ea typeface="SimSun" panose="02010600030101010101" pitchFamily="2" charset="-122"/>
              <a:sym typeface="Calibri" panose="020F050202020403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27321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45024"/>
            <a:ext cx="9144000" cy="17267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p:nvPr/>
        </p:nvSpPr>
        <p:spPr>
          <a:xfrm>
            <a:off x="0" y="0"/>
            <a:ext cx="9144000" cy="609600"/>
          </a:xfrm>
          <a:prstGeom prst="rect">
            <a:avLst/>
          </a:prstGeom>
          <a:solidFill>
            <a:srgbClr val="133BAD"/>
          </a:solidFill>
          <a:ln w="9525" cap="flat" cmpd="sng">
            <a:solidFill>
              <a:schemeClr val="accent1"/>
            </a:solidFill>
            <a:prstDash val="solid"/>
            <a:bevel/>
            <a:headEnd type="none" w="med" len="med"/>
            <a:tailEnd type="none" w="med" len="med"/>
          </a:ln>
        </p:spPr>
        <p:txBody>
          <a:bodyPr vert="horz" anchor="ctr" anchorCtr="0">
            <a:normAutofit fontScale="92500" lnSpcReduction="20000"/>
          </a:bodyPr>
          <a:lstStyle/>
          <a:p>
            <a:endParaRPr sz="4400" b="1" baseline="0">
              <a:solidFill>
                <a:schemeClr val="bg1"/>
              </a:solidFill>
              <a:latin typeface="Calibri" panose="020F0502020204030204" charset="0"/>
              <a:ea typeface="Calibri" panose="020F0502020204030204" charset="0"/>
              <a:sym typeface="Calibri" panose="020F0502020204030204" charset="0"/>
            </a:endParaRPr>
          </a:p>
        </p:txBody>
      </p:sp>
      <p:sp>
        <p:nvSpPr>
          <p:cNvPr id="6147" name="Rectangle 7"/>
          <p:cNvSpPr/>
          <p:nvPr/>
        </p:nvSpPr>
        <p:spPr>
          <a:xfrm>
            <a:off x="8915400" y="0"/>
            <a:ext cx="228600" cy="609600"/>
          </a:xfrm>
          <a:prstGeom prst="rect">
            <a:avLst/>
          </a:prstGeom>
          <a:solidFill>
            <a:srgbClr val="F17C1B"/>
          </a:solidFill>
          <a:ln w="25400" cap="flat" cmpd="sng">
            <a:solidFill>
              <a:srgbClr val="F17C1B"/>
            </a:solidFill>
            <a:prstDash val="solid"/>
            <a:bevel/>
            <a:headEnd type="none" w="med" len="med"/>
            <a:tailEnd type="none" w="med" len="med"/>
          </a:ln>
        </p:spPr>
        <p:txBody>
          <a:bodyPr anchor="ctr" anchorCtr="0"/>
          <a:lstStyle/>
          <a:p>
            <a:endParaRPr>
              <a:solidFill>
                <a:srgbClr val="FFFFFF"/>
              </a:solidFill>
              <a:latin typeface="Calibri" panose="020F0502020204030204" charset="0"/>
              <a:ea typeface="Calibri" panose="020F0502020204030204" charset="0"/>
              <a:sym typeface="Calibri" panose="020F0502020204030204" charset="0"/>
            </a:endParaRPr>
          </a:p>
        </p:txBody>
      </p:sp>
      <p:pic>
        <p:nvPicPr>
          <p:cNvPr id="6148" name="Picture 12" descr="footer.png"/>
          <p:cNvPicPr>
            <a:picLocks noChangeAspect="1"/>
          </p:cNvPicPr>
          <p:nvPr/>
        </p:nvPicPr>
        <p:blipFill>
          <a:blip r:embed="rId2"/>
          <a:stretch>
            <a:fillRect/>
          </a:stretch>
        </p:blipFill>
        <p:spPr>
          <a:xfrm>
            <a:off x="0" y="4965700"/>
            <a:ext cx="9144000" cy="1968500"/>
          </a:xfrm>
          <a:prstGeom prst="rect">
            <a:avLst/>
          </a:prstGeom>
          <a:noFill/>
          <a:ln w="9525">
            <a:noFill/>
          </a:ln>
        </p:spPr>
      </p:pic>
      <p:sp>
        <p:nvSpPr>
          <p:cNvPr id="6149" name="Title 1"/>
          <p:cNvSpPr>
            <a:spLocks noGrp="1"/>
          </p:cNvSpPr>
          <p:nvPr>
            <p:ph type="title"/>
          </p:nvPr>
        </p:nvSpPr>
        <p:spPr>
          <a:xfrm>
            <a:off x="381000" y="152400"/>
            <a:ext cx="8229600" cy="304800"/>
          </a:xfrm>
        </p:spPr>
        <p:txBody>
          <a:bodyPr vert="horz" anchor="ctr" anchorCtr="0">
            <a:normAutofit fontScale="90000"/>
          </a:bodyPr>
          <a:lstStyle/>
          <a:p>
            <a:pPr>
              <a:buNone/>
            </a:pPr>
            <a:r>
              <a:rPr lang="en-IN" altLang="zh-CN" sz="4000" b="1" dirty="0">
                <a:solidFill>
                  <a:schemeClr val="bg1"/>
                </a:solidFill>
                <a:latin typeface="Calibri" panose="020F0502020204030204" charset="0"/>
                <a:ea typeface="SimSun" panose="02010600030101010101" pitchFamily="2" charset="-122"/>
              </a:rPr>
              <a:t>VGG 16 ARCHITECTURE</a:t>
            </a:r>
            <a:endParaRPr lang="en-US" altLang="zh-CN" sz="4000" b="1" kern="12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6150" name="Content Placeholder 2"/>
          <p:cNvSpPr>
            <a:spLocks noGrp="1"/>
          </p:cNvSpPr>
          <p:nvPr>
            <p:ph idx="1"/>
          </p:nvPr>
        </p:nvSpPr>
        <p:spPr>
          <a:xfrm>
            <a:off x="304800" y="838200"/>
            <a:ext cx="8382000" cy="5287963"/>
          </a:xfrm>
        </p:spPr>
        <p:txBody>
          <a:bodyPr vert="horz">
            <a:normAutofit/>
          </a:bodyPr>
          <a:lstStyle/>
          <a:p>
            <a:pPr marL="685800" lvl="1" indent="-342900" algn="l">
              <a:buFont typeface="Arial" panose="020B0604020202020204" pitchFamily="34" charset="0"/>
              <a:buChar char="•"/>
            </a:pPr>
            <a:endParaRPr lang="en-US" sz="2900" dirty="0"/>
          </a:p>
          <a:p>
            <a:pPr marL="342900" indent="-342900" algn="l" defTabSz="914400">
              <a:buFont typeface="Arial" panose="020B0604020202020204" pitchFamily="34" charset="0"/>
              <a:buChar char="•"/>
            </a:pPr>
            <a:endParaRPr sz="3200" kern="1200" dirty="0">
              <a:latin typeface="Calibri" panose="020F0502020204030204" charset="0"/>
              <a:ea typeface="SimSun" panose="02010600030101010101" pitchFamily="2" charset="-122"/>
              <a:sym typeface="Calibri" panose="020F050202020403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609600"/>
            <a:ext cx="3143250" cy="1298848"/>
          </a:xfrm>
          <a:prstGeom prst="rect">
            <a:avLst/>
          </a:prstGeom>
        </p:spPr>
      </p:pic>
      <p:sp>
        <p:nvSpPr>
          <p:cNvPr id="3" name="TextBox 2"/>
          <p:cNvSpPr txBox="1"/>
          <p:nvPr/>
        </p:nvSpPr>
        <p:spPr>
          <a:xfrm>
            <a:off x="-1" y="2094229"/>
            <a:ext cx="9036495" cy="829945"/>
          </a:xfrm>
          <a:prstGeom prst="rect">
            <a:avLst/>
          </a:prstGeom>
          <a:noFill/>
        </p:spPr>
        <p:txBody>
          <a:bodyPr wrap="square" rtlCol="0">
            <a:spAutoFit/>
          </a:bodyPr>
          <a:lstStyle/>
          <a:p>
            <a:r>
              <a:rPr lang="en-IN" sz="1600" dirty="0"/>
              <a:t>Here we use,</a:t>
            </a:r>
          </a:p>
          <a:p>
            <a:pPr marL="285750" indent="-285750">
              <a:buFont typeface="Wingdings" panose="05000000000000000000" pitchFamily="2" charset="2"/>
              <a:buChar char="v"/>
            </a:pPr>
            <a:r>
              <a:rPr lang="en-IN" sz="1600" dirty="0"/>
              <a:t> C</a:t>
            </a:r>
            <a:r>
              <a:rPr lang="en-US" sz="1600" dirty="0" err="1"/>
              <a:t>onvolution</a:t>
            </a:r>
            <a:r>
              <a:rPr lang="en-US" sz="1600" dirty="0"/>
              <a:t> layer of 3x3 </a:t>
            </a:r>
            <a:r>
              <a:rPr lang="en-US" sz="1600" dirty="0" err="1"/>
              <a:t>kernal</a:t>
            </a:r>
            <a:r>
              <a:rPr lang="en-US" sz="1600" dirty="0"/>
              <a:t> ,stride 1x1 and padding(1),starting with 2</a:t>
            </a:r>
            <a:r>
              <a:rPr lang="en-GB" altLang="en-US" sz="1600" dirty="0"/>
              <a:t>00</a:t>
            </a:r>
            <a:r>
              <a:rPr lang="en-US" sz="1600" dirty="0"/>
              <a:t>x2</a:t>
            </a:r>
            <a:r>
              <a:rPr lang="en-GB" altLang="en-US" sz="1600" dirty="0"/>
              <a:t>00</a:t>
            </a:r>
            <a:r>
              <a:rPr lang="en-US" sz="1600" dirty="0"/>
              <a:t> input features.</a:t>
            </a:r>
          </a:p>
          <a:p>
            <a:pPr marL="285750" indent="-285750">
              <a:buFont typeface="Wingdings" panose="05000000000000000000" pitchFamily="2" charset="2"/>
              <a:buChar char="v"/>
            </a:pPr>
            <a:r>
              <a:rPr lang="en-US" sz="1600" dirty="0"/>
              <a:t> </a:t>
            </a:r>
            <a:r>
              <a:rPr lang="en-US" sz="1600" dirty="0" err="1"/>
              <a:t>Maxpool</a:t>
            </a:r>
            <a:r>
              <a:rPr lang="en-US" sz="1600" dirty="0"/>
              <a:t> layer of 2x2 pool size and stride 2x2 and has no zero padding</a:t>
            </a:r>
            <a:endParaRPr lang="en-IN" sz="1600" dirty="0"/>
          </a:p>
        </p:txBody>
      </p:sp>
      <p:pic>
        <p:nvPicPr>
          <p:cNvPr id="4" name="Picture 3"/>
          <p:cNvPicPr>
            <a:picLocks noChangeAspect="1"/>
          </p:cNvPicPr>
          <p:nvPr/>
        </p:nvPicPr>
        <p:blipFill>
          <a:blip r:embed="rId4"/>
          <a:srcRect l="21448" t="19898" r="33911" b="23352"/>
          <a:stretch>
            <a:fillRect/>
          </a:stretch>
        </p:blipFill>
        <p:spPr>
          <a:xfrm>
            <a:off x="572135" y="2924175"/>
            <a:ext cx="7835900" cy="2893060"/>
          </a:xfrm>
          <a:prstGeom prst="rect">
            <a:avLst/>
          </a:prstGeom>
        </p:spPr>
      </p:pic>
    </p:spTree>
  </p:cSld>
  <p:clrMapOvr>
    <a:masterClrMapping/>
  </p:clrMapOvr>
</p:sld>
</file>

<file path=ppt/theme/theme1.xml><?xml version="1.0" encoding="utf-8"?>
<a:theme xmlns:a="http://schemas.openxmlformats.org/drawingml/2006/main" name="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Calibri"/>
        <a:ea typeface="SimSun"/>
        <a:cs typeface=""/>
      </a:majorFont>
      <a:minorFont>
        <a:latin typeface="Calibri"/>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1828</Words>
  <Application>Microsoft Office PowerPoint</Application>
  <PresentationFormat>On-screen Show (4:3)</PresentationFormat>
  <Paragraphs>380</Paragraphs>
  <Slides>30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SimSun</vt:lpstr>
      <vt:lpstr>Arial</vt:lpstr>
      <vt:lpstr>Calibri</vt:lpstr>
      <vt:lpstr>Times New Roman</vt:lpstr>
      <vt:lpstr>Wingdings</vt:lpstr>
      <vt:lpstr>Office Theme</vt:lpstr>
      <vt:lpstr>PBrush</vt:lpstr>
      <vt:lpstr>PowerPoint Presentation</vt:lpstr>
      <vt:lpstr>OBJECTIVES</vt:lpstr>
      <vt:lpstr>LITERATURE SURVEY</vt:lpstr>
      <vt:lpstr>LITERATURE SURVEY</vt:lpstr>
      <vt:lpstr> PROBLEM STATEMENT</vt:lpstr>
      <vt:lpstr>DESIGN CHALLENGES</vt:lpstr>
      <vt:lpstr>THEORITICAL BACKGROUND</vt:lpstr>
      <vt:lpstr>VGG 16 ARCHITECTURE</vt:lpstr>
      <vt:lpstr>VGG 16 ARCHITECTURE</vt:lpstr>
      <vt:lpstr>BLOCK DIAGRAM</vt:lpstr>
      <vt:lpstr>IMPLEMENTATION ASPECTS</vt:lpstr>
      <vt:lpstr>IMPLEMENTATION ASPECTS</vt:lpstr>
      <vt:lpstr>AGE DATA SET DESCRIPTION</vt:lpstr>
      <vt:lpstr>PowerPoint Presentation</vt:lpstr>
      <vt:lpstr>PowerPoint Presentation</vt:lpstr>
      <vt:lpstr>PowerPoint Presentation</vt:lpstr>
      <vt:lpstr>PowerPoint Presentation</vt:lpstr>
      <vt:lpstr>GENDER - COMPARISON OF ACCURACY OF DIFFERENT MODELS</vt:lpstr>
      <vt:lpstr>PowerPoint Presentation</vt:lpstr>
      <vt:lpstr>PowerPoint Presentation</vt:lpstr>
      <vt:lpstr>PowerPoint Presentation</vt:lpstr>
      <vt:lpstr>PowerPoint Presentation</vt:lpstr>
      <vt:lpstr>PowerPoint Presentation</vt:lpstr>
      <vt:lpstr>PowerPoint Presentation</vt:lpstr>
      <vt:lpstr>APPLICATIONS</vt:lpstr>
      <vt:lpstr>OUTPUT</vt:lpstr>
      <vt:lpstr>OUTPUT</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sasi kumar</cp:lastModifiedBy>
  <cp:revision>219</cp:revision>
  <dcterms:created xsi:type="dcterms:W3CDTF">2020-03-14T08:48:00Z</dcterms:created>
  <dcterms:modified xsi:type="dcterms:W3CDTF">2022-06-19T11:55:50Z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1033-11.2.0.11156</vt:lpwstr>
  </property>
  <property fmtid="{D5CDD505-2E9C-101B-9397-08002B2CF9AE}" pid="3" name="ICV">
    <vt:lpwstr>21100200FDF8404199071B5249DAD5B2</vt:lpwstr>
  </property>
</Properties>
</file>